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78"/>
  </p:notesMasterIdLst>
  <p:sldIdLst>
    <p:sldId id="256" r:id="rId2"/>
    <p:sldId id="299" r:id="rId3"/>
    <p:sldId id="271" r:id="rId4"/>
    <p:sldId id="285" r:id="rId5"/>
    <p:sldId id="350" r:id="rId6"/>
    <p:sldId id="351" r:id="rId7"/>
    <p:sldId id="293" r:id="rId8"/>
    <p:sldId id="289" r:id="rId9"/>
    <p:sldId id="361" r:id="rId10"/>
    <p:sldId id="274" r:id="rId11"/>
    <p:sldId id="352" r:id="rId12"/>
    <p:sldId id="362" r:id="rId13"/>
    <p:sldId id="363" r:id="rId14"/>
    <p:sldId id="291" r:id="rId15"/>
    <p:sldId id="296" r:id="rId16"/>
    <p:sldId id="295" r:id="rId17"/>
    <p:sldId id="301" r:id="rId18"/>
    <p:sldId id="302" r:id="rId19"/>
    <p:sldId id="278" r:id="rId20"/>
    <p:sldId id="279" r:id="rId21"/>
    <p:sldId id="280" r:id="rId22"/>
    <p:sldId id="311" r:id="rId23"/>
    <p:sldId id="312" r:id="rId24"/>
    <p:sldId id="313" r:id="rId25"/>
    <p:sldId id="303" r:id="rId26"/>
    <p:sldId id="353" r:id="rId27"/>
    <p:sldId id="304" r:id="rId28"/>
    <p:sldId id="306" r:id="rId29"/>
    <p:sldId id="305" r:id="rId30"/>
    <p:sldId id="308" r:id="rId31"/>
    <p:sldId id="309" r:id="rId32"/>
    <p:sldId id="310" r:id="rId33"/>
    <p:sldId id="314" r:id="rId34"/>
    <p:sldId id="320" r:id="rId35"/>
    <p:sldId id="354" r:id="rId36"/>
    <p:sldId id="348" r:id="rId37"/>
    <p:sldId id="349" r:id="rId38"/>
    <p:sldId id="347" r:id="rId39"/>
    <p:sldId id="321" r:id="rId40"/>
    <p:sldId id="322" r:id="rId41"/>
    <p:sldId id="323" r:id="rId42"/>
    <p:sldId id="355" r:id="rId43"/>
    <p:sldId id="324" r:id="rId44"/>
    <p:sldId id="325" r:id="rId45"/>
    <p:sldId id="356" r:id="rId46"/>
    <p:sldId id="357" r:id="rId47"/>
    <p:sldId id="326" r:id="rId48"/>
    <p:sldId id="327" r:id="rId49"/>
    <p:sldId id="330" r:id="rId50"/>
    <p:sldId id="331" r:id="rId51"/>
    <p:sldId id="333" r:id="rId52"/>
    <p:sldId id="334" r:id="rId53"/>
    <p:sldId id="332" r:id="rId54"/>
    <p:sldId id="358" r:id="rId55"/>
    <p:sldId id="346" r:id="rId56"/>
    <p:sldId id="328" r:id="rId57"/>
    <p:sldId id="329" r:id="rId58"/>
    <p:sldId id="315" r:id="rId59"/>
    <p:sldId id="319" r:id="rId60"/>
    <p:sldId id="341" r:id="rId61"/>
    <p:sldId id="360" r:id="rId62"/>
    <p:sldId id="359" r:id="rId63"/>
    <p:sldId id="335" r:id="rId64"/>
    <p:sldId id="336" r:id="rId65"/>
    <p:sldId id="337" r:id="rId66"/>
    <p:sldId id="338" r:id="rId67"/>
    <p:sldId id="339" r:id="rId68"/>
    <p:sldId id="340" r:id="rId69"/>
    <p:sldId id="316" r:id="rId70"/>
    <p:sldId id="317" r:id="rId71"/>
    <p:sldId id="318" r:id="rId72"/>
    <p:sldId id="300" r:id="rId73"/>
    <p:sldId id="294" r:id="rId74"/>
    <p:sldId id="343" r:id="rId75"/>
    <p:sldId id="345" r:id="rId76"/>
    <p:sldId id="344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Resumo" id="{DF4D3E11-6160-4F20-ADB1-A3FDC5B3BD00}">
          <p14:sldIdLst>
            <p14:sldId id="299"/>
          </p14:sldIdLst>
        </p14:section>
        <p14:section name="1. Introdução" id="{631EC9D2-8C10-4D5F-A995-5D804A7B921B}">
          <p14:sldIdLst>
            <p14:sldId id="271"/>
            <p14:sldId id="285"/>
            <p14:sldId id="350"/>
            <p14:sldId id="351"/>
            <p14:sldId id="293"/>
            <p14:sldId id="289"/>
            <p14:sldId id="361"/>
          </p14:sldIdLst>
        </p14:section>
        <p14:section name="2. Marco teórico" id="{7E8B1752-E27E-46C0-B627-BFADF848E454}">
          <p14:sldIdLst>
            <p14:sldId id="274"/>
            <p14:sldId id="352"/>
            <p14:sldId id="362"/>
            <p14:sldId id="363"/>
            <p14:sldId id="291"/>
            <p14:sldId id="296"/>
            <p14:sldId id="295"/>
            <p14:sldId id="301"/>
            <p14:sldId id="302"/>
          </p14:sldIdLst>
        </p14:section>
        <p14:section name="3. Modelagem" id="{44107122-2B3F-43BC-8C99-4633C768A6D4}">
          <p14:sldIdLst>
            <p14:sldId id="278"/>
            <p14:sldId id="279"/>
            <p14:sldId id="280"/>
            <p14:sldId id="311"/>
            <p14:sldId id="312"/>
            <p14:sldId id="313"/>
          </p14:sldIdLst>
        </p14:section>
        <p14:section name="4. Estrutura da Instituição" id="{40CB493A-3A91-4701-BB1E-E71CD519D621}">
          <p14:sldIdLst>
            <p14:sldId id="303"/>
            <p14:sldId id="353"/>
            <p14:sldId id="304"/>
            <p14:sldId id="306"/>
            <p14:sldId id="305"/>
            <p14:sldId id="308"/>
            <p14:sldId id="309"/>
            <p14:sldId id="310"/>
          </p14:sldIdLst>
        </p14:section>
        <p14:section name="5. Desenvolvimento" id="{0E6559F3-DF50-4EC2-9F78-9C35365435C0}">
          <p14:sldIdLst>
            <p14:sldId id="314"/>
            <p14:sldId id="320"/>
            <p14:sldId id="354"/>
            <p14:sldId id="348"/>
            <p14:sldId id="349"/>
            <p14:sldId id="347"/>
            <p14:sldId id="321"/>
            <p14:sldId id="322"/>
            <p14:sldId id="323"/>
            <p14:sldId id="355"/>
            <p14:sldId id="324"/>
            <p14:sldId id="325"/>
            <p14:sldId id="356"/>
            <p14:sldId id="357"/>
            <p14:sldId id="326"/>
            <p14:sldId id="327"/>
            <p14:sldId id="330"/>
            <p14:sldId id="331"/>
            <p14:sldId id="333"/>
            <p14:sldId id="334"/>
            <p14:sldId id="332"/>
            <p14:sldId id="358"/>
            <p14:sldId id="346"/>
            <p14:sldId id="328"/>
            <p14:sldId id="329"/>
          </p14:sldIdLst>
        </p14:section>
        <p14:section name="X. Experimentos" id="{06371803-AF61-47EA-8004-443586537D21}">
          <p14:sldIdLst>
            <p14:sldId id="315"/>
          </p14:sldIdLst>
        </p14:section>
        <p14:section name="6. Resultados" id="{53284960-946E-4BE6-903B-C4660CBCB771}">
          <p14:sldIdLst>
            <p14:sldId id="319"/>
            <p14:sldId id="341"/>
            <p14:sldId id="360"/>
            <p14:sldId id="359"/>
            <p14:sldId id="335"/>
            <p14:sldId id="336"/>
            <p14:sldId id="337"/>
            <p14:sldId id="338"/>
            <p14:sldId id="339"/>
            <p14:sldId id="340"/>
            <p14:sldId id="316"/>
          </p14:sldIdLst>
        </p14:section>
        <p14:section name="7. Conclusões" id="{314D5F90-7A40-4948-B20B-B14B07C83734}">
          <p14:sldIdLst>
            <p14:sldId id="317"/>
            <p14:sldId id="318"/>
          </p14:sldIdLst>
        </p14:section>
        <p14:section name="Fim" id="{22976D6D-4591-4AB9-9441-96511BAE69AE}">
          <p14:sldIdLst>
            <p14:sldId id="300"/>
          </p14:sldIdLst>
        </p14:section>
        <p14:section name="Referências" id="{F34F419B-E5E7-471F-89DE-278D8A346BD7}">
          <p14:sldIdLst>
            <p14:sldId id="294"/>
            <p14:sldId id="343"/>
            <p14:sldId id="345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1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788"/>
    <a:srgbClr val="1A9EA3"/>
    <a:srgbClr val="115E8C"/>
    <a:srgbClr val="19AAA7"/>
    <a:srgbClr val="1A93A6"/>
    <a:srgbClr val="ACACAC"/>
    <a:srgbClr val="D9D9D9"/>
    <a:srgbClr val="1C96A5"/>
    <a:srgbClr val="0E377A"/>
    <a:srgbClr val="168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34" autoAdjust="0"/>
    <p:restoredTop sz="93634" autoAdjust="0"/>
  </p:normalViewPr>
  <p:slideViewPr>
    <p:cSldViewPr>
      <p:cViewPr varScale="1">
        <p:scale>
          <a:sx n="44" d="100"/>
          <a:sy n="44" d="100"/>
        </p:scale>
        <p:origin x="82" y="9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43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27/06/2024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Vasto campo de pesquisa.</a:t>
            </a:r>
          </a:p>
          <a:p>
            <a:pPr lvl="1"/>
            <a:r>
              <a:rPr lang="pt-BR" sz="2000" dirty="0"/>
              <a:t>Problema de otimização de agendamento de grade horária</a:t>
            </a:r>
          </a:p>
          <a:p>
            <a:pPr lvl="1"/>
            <a:r>
              <a:rPr lang="pt-BR" sz="2000" b="1" i="1" dirty="0"/>
              <a:t>Educational Timetabling</a:t>
            </a:r>
            <a:r>
              <a:rPr lang="pt-BR" sz="2000" dirty="0"/>
              <a:t>: conjunto de problemas de grade horária relacionadas à educação (ALENCAR et al., 2019b)</a:t>
            </a:r>
          </a:p>
          <a:p>
            <a:pPr lvl="1"/>
            <a:r>
              <a:rPr lang="pt-BR" sz="2000" b="1" i="1" dirty="0"/>
              <a:t>University Class Timetable</a:t>
            </a:r>
            <a:r>
              <a:rPr lang="pt-BR" sz="2000" dirty="0"/>
              <a:t>: grade horária que tem como recursos a se alocar a disponibilidade de professores e salas, a quantidade de alunos e os requisitos que determinada disciplina exige (WREN, 1996)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4444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b="1" dirty="0"/>
              <a:t>Grade Horária (</a:t>
            </a:r>
            <a:r>
              <a:rPr lang="pt-BR" sz="2000" b="1" i="1" dirty="0"/>
              <a:t>timetable</a:t>
            </a:r>
            <a:r>
              <a:rPr lang="pt-BR" sz="2000" b="1" dirty="0"/>
              <a:t>)</a:t>
            </a:r>
            <a:r>
              <a:rPr lang="pt-BR" sz="2000" dirty="0"/>
              <a:t>: uma estrutura que mostra quando que eventos ocorrerão, não havendo necessariamente a alocação de recursos (WREN, 1996). Neste trabalho será considerado </a:t>
            </a:r>
            <a:r>
              <a:rPr lang="pt-BR" sz="2000" i="1" dirty="0"/>
              <a:t>timetable </a:t>
            </a:r>
            <a:r>
              <a:rPr lang="pt-BR" sz="2000" dirty="0"/>
              <a:t>como um pacote de valores (Professores x Disciplinas x Sala x Alunos x Horários x Dias) distribuídos em uma só estrutura.</a:t>
            </a:r>
          </a:p>
          <a:p>
            <a:pPr lvl="1"/>
            <a:r>
              <a:rPr lang="pt-BR" sz="1800" dirty="0"/>
              <a:t>Usado em diversos campos como enfermagem, esportes, funcionários e transportes</a:t>
            </a:r>
          </a:p>
          <a:p>
            <a:r>
              <a:rPr lang="pt-BR" sz="2000" b="1" dirty="0"/>
              <a:t>Alocação</a:t>
            </a:r>
            <a:r>
              <a:rPr lang="pt-BR" sz="2000" dirty="0"/>
              <a:t>: criar qualquer relação entre as dimensões.</a:t>
            </a:r>
            <a:endParaRPr lang="pt-BR" sz="2000" b="1" dirty="0"/>
          </a:p>
          <a:p>
            <a:r>
              <a:rPr lang="pt-BR" sz="2000" b="1" dirty="0"/>
              <a:t>Restrições rígidas e flexíveis (</a:t>
            </a:r>
            <a:r>
              <a:rPr lang="pt-BR" sz="2000" b="1" i="1" dirty="0"/>
              <a:t>hard and soft constraints</a:t>
            </a:r>
            <a:r>
              <a:rPr lang="pt-BR" sz="2000" b="1" dirty="0"/>
              <a:t>)</a:t>
            </a:r>
            <a:r>
              <a:rPr lang="pt-BR" sz="2000" dirty="0"/>
              <a:t>: rígidas são de atendimento obrigatório, enquanto as restrições maleáveis são opcionais, mas convenientes para melhorar a qualidade da solução obtida. (ALENCAR et al., 2019b)</a:t>
            </a:r>
          </a:p>
          <a:p>
            <a:r>
              <a:rPr lang="pt-BR" sz="2000" dirty="0"/>
              <a:t>(SOUZA, 2000)</a:t>
            </a:r>
          </a:p>
          <a:p>
            <a:pPr lvl="1"/>
            <a:r>
              <a:rPr lang="pt-BR" sz="1800" b="1" dirty="0"/>
              <a:t>Viabilidade:</a:t>
            </a:r>
            <a:r>
              <a:rPr lang="pt-BR" sz="1800" dirty="0"/>
              <a:t> encontrar um conjunto de alocações que satisfaça as restrições</a:t>
            </a:r>
          </a:p>
          <a:p>
            <a:pPr lvl="1"/>
            <a:r>
              <a:rPr lang="pt-BR" sz="1800" b="1" dirty="0"/>
              <a:t>Otimalidade:</a:t>
            </a:r>
            <a:r>
              <a:rPr lang="pt-BR" sz="1800" dirty="0"/>
              <a:t> buscar as soluções viáveis que melhor atendam os critérios de avaliação da função objetivo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087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Modelagem (MURRAY; MÜLLER; RUDOVÁ, 2007)</a:t>
            </a:r>
          </a:p>
          <a:p>
            <a:pPr lvl="1"/>
            <a:r>
              <a:rPr lang="pt-BR" sz="2400" dirty="0"/>
              <a:t>Soluções únicas por universidade</a:t>
            </a:r>
          </a:p>
          <a:p>
            <a:r>
              <a:rPr lang="pt-BR" sz="2800" dirty="0"/>
              <a:t>Soluções práticas possíveis</a:t>
            </a:r>
          </a:p>
          <a:p>
            <a:r>
              <a:rPr lang="pt-BR" sz="2800" dirty="0"/>
              <a:t>Interface focada no usuário como minimização de atrito com os usuários (ANDRE; DINATA, 2018; ALENCAR, 2019)</a:t>
            </a:r>
          </a:p>
          <a:p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2.1.1: Questões sobre a complexidade do problema</a:t>
            </a:r>
          </a:p>
        </p:txBody>
      </p:sp>
    </p:spTree>
    <p:extLst>
      <p:ext uri="{BB962C8B-B14F-4D97-AF65-F5344CB8AC3E}">
        <p14:creationId xmlns:p14="http://schemas.microsoft.com/office/powerpoint/2010/main" val="1273604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Multidimensionalidade vs otimalidade (MIRANDA; REY; ROBLES, 2012)</a:t>
            </a:r>
          </a:p>
          <a:p>
            <a:pPr lvl="1"/>
            <a:r>
              <a:rPr lang="pt-BR" sz="2600" dirty="0"/>
              <a:t>Busca manual</a:t>
            </a:r>
          </a:p>
          <a:p>
            <a:pPr lvl="1"/>
            <a:r>
              <a:rPr lang="pt-BR" sz="2600" dirty="0"/>
              <a:t>Erros humanos</a:t>
            </a:r>
          </a:p>
          <a:p>
            <a:pPr lvl="2"/>
            <a:r>
              <a:rPr lang="pt-BR" sz="2400" dirty="0"/>
              <a:t>Diferentes áreas de atuação dentro da instituição</a:t>
            </a:r>
          </a:p>
          <a:p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2.1.2: Possíveis erros na gestão das informações</a:t>
            </a:r>
          </a:p>
        </p:txBody>
      </p:sp>
    </p:spTree>
    <p:extLst>
      <p:ext uri="{BB962C8B-B14F-4D97-AF65-F5344CB8AC3E}">
        <p14:creationId xmlns:p14="http://schemas.microsoft.com/office/powerpoint/2010/main" val="1897337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2.2: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2: (POULSEN; BANDEIRA, 2012)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2359514" y="598350"/>
            <a:ext cx="6300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Figura 2 – (2.1) resumo de trabalhos, parâmetros, dimensões, tempo e técnicas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5FA801E-4B37-DC6A-477C-5B034260F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514" y="1268543"/>
            <a:ext cx="6300070" cy="529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2.2: MÉTODOS DE resolução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02924D7-B275-1612-7DE5-28708BED5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1"/>
          <a:stretch/>
        </p:blipFill>
        <p:spPr>
          <a:xfrm>
            <a:off x="267249" y="1267843"/>
            <a:ext cx="11657499" cy="4140046"/>
          </a:xfrm>
          <a:prstGeom prst="rect">
            <a:avLst/>
          </a:prstGeom>
        </p:spPr>
      </p:pic>
      <p:sp>
        <p:nvSpPr>
          <p:cNvPr id="5" name="Espaço Reservado para Rodapé 12">
            <a:extLst>
              <a:ext uri="{FF2B5EF4-FFF2-40B4-BE49-F238E27FC236}">
                <a16:creationId xmlns:a16="http://schemas.microsoft.com/office/drawing/2014/main" id="{893CFE51-A1AA-C7FD-E839-E1888AC02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21728"/>
            <a:ext cx="7827659" cy="265512"/>
          </a:xfrm>
        </p:spPr>
        <p:txBody>
          <a:bodyPr anchor="b"/>
          <a:lstStyle/>
          <a:p>
            <a:r>
              <a:rPr lang="pt-BR" dirty="0"/>
              <a:t>Fonte da Figura 3: (ARRATIA-MARTINEZ; PADRÓN; TORRES, 2021) - editado pelo autor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E6ECC32-FD60-B76B-5372-D5BD62DCEC58}"/>
              </a:ext>
            </a:extLst>
          </p:cNvPr>
          <p:cNvSpPr txBox="1"/>
          <p:nvPr/>
        </p:nvSpPr>
        <p:spPr>
          <a:xfrm>
            <a:off x="267250" y="899472"/>
            <a:ext cx="1165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X – (2.2) comparação entre artigos que solucionam o problema de grade horária</a:t>
            </a:r>
          </a:p>
        </p:txBody>
      </p:sp>
    </p:spTree>
    <p:extLst>
      <p:ext uri="{BB962C8B-B14F-4D97-AF65-F5344CB8AC3E}">
        <p14:creationId xmlns:p14="http://schemas.microsoft.com/office/powerpoint/2010/main" val="1351650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2.2: MÉTODOS DE resolução </a:t>
            </a:r>
          </a:p>
        </p:txBody>
      </p:sp>
      <p:pic>
        <p:nvPicPr>
          <p:cNvPr id="7" name="Espaço Reservado para Conteúdo 7">
            <a:extLst>
              <a:ext uri="{FF2B5EF4-FFF2-40B4-BE49-F238E27FC236}">
                <a16:creationId xmlns:a16="http://schemas.microsoft.com/office/drawing/2014/main" id="{114566B8-4F92-7581-7A4C-65E54C30A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01" y="1264248"/>
            <a:ext cx="9702393" cy="5291525"/>
          </a:xfrm>
        </p:spPr>
      </p:pic>
      <p:sp>
        <p:nvSpPr>
          <p:cNvPr id="5" name="Espaço Reservado para Rodapé 12">
            <a:extLst>
              <a:ext uri="{FF2B5EF4-FFF2-40B4-BE49-F238E27FC236}">
                <a16:creationId xmlns:a16="http://schemas.microsoft.com/office/drawing/2014/main" id="{CB2B49B2-A29E-8689-BB35-3B74E23B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0966"/>
            <a:ext cx="7827659" cy="377825"/>
          </a:xfrm>
        </p:spPr>
        <p:txBody>
          <a:bodyPr anchor="b"/>
          <a:lstStyle/>
          <a:p>
            <a:r>
              <a:rPr lang="pt-BR" dirty="0"/>
              <a:t>Fonte da Figura 4: </a:t>
            </a:r>
            <a:r>
              <a:rPr lang="es-ES" dirty="0"/>
              <a:t>(ALENCAR et al., 2019b) - editado pelo autor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7557B3-6447-F2A6-B47F-82E5126356C4}"/>
              </a:ext>
            </a:extLst>
          </p:cNvPr>
          <p:cNvSpPr txBox="1"/>
          <p:nvPr/>
        </p:nvSpPr>
        <p:spPr>
          <a:xfrm>
            <a:off x="1241824" y="894916"/>
            <a:ext cx="970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X – (2.3) análise de publicações relacionadas à Visualização 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2961527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82880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2.3: Problema de </a:t>
            </a:r>
            <a:r>
              <a:rPr lang="pt-BR" i="1" dirty="0"/>
              <a:t>timetabling</a:t>
            </a:r>
            <a:r>
              <a:rPr lang="pt-BR" dirty="0"/>
              <a:t> na UENF (PTT-UENF)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5"/>
            <a:ext cx="11160124" cy="1890021"/>
          </a:xfrm>
        </p:spPr>
        <p:txBody>
          <a:bodyPr anchor="t">
            <a:noAutofit/>
          </a:bodyPr>
          <a:lstStyle/>
          <a:p>
            <a:r>
              <a:rPr lang="pt-BR" sz="2000" dirty="0"/>
              <a:t>Heurística construtiva para o PTT-UENF (SANTOS, 2013)</a:t>
            </a:r>
          </a:p>
          <a:p>
            <a:pPr lvl="1"/>
            <a:r>
              <a:rPr lang="pt-BR" sz="1800" dirty="0"/>
              <a:t>Objetivo: encontrar solução de grade ótima para Ciência da Computação na UENF</a:t>
            </a:r>
          </a:p>
          <a:p>
            <a:pPr lvl="1"/>
            <a:r>
              <a:rPr lang="pt-BR" sz="1800" dirty="0"/>
              <a:t>Apresentou diversos métodos construtivos, de refinamento, podendo usar também meta-heurísticas</a:t>
            </a:r>
          </a:p>
          <a:p>
            <a:pPr lvl="1"/>
            <a:r>
              <a:rPr lang="pt-BR" sz="1800" dirty="0"/>
              <a:t>Utilizou de uma matriz de preferência para a distribuição das disciplinas, com o </a:t>
            </a:r>
            <a:r>
              <a:rPr lang="pt-BR" sz="1800" i="1" dirty="0"/>
              <a:t>Simulated Annealing</a:t>
            </a:r>
            <a:r>
              <a:rPr lang="pt-BR" sz="1800" dirty="0"/>
              <a:t> para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E46F-2CF4-1B9A-201B-A470DBBC0BFD}"/>
              </a:ext>
            </a:extLst>
          </p:cNvPr>
          <p:cNvSpPr txBox="1">
            <a:spLocks/>
          </p:cNvSpPr>
          <p:nvPr/>
        </p:nvSpPr>
        <p:spPr>
          <a:xfrm>
            <a:off x="335936" y="3429000"/>
            <a:ext cx="10980122" cy="29700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Metaheurísticas para o PTT-UENF (SILVEIRA, 2014)</a:t>
            </a:r>
          </a:p>
          <a:p>
            <a:pPr lvl="1"/>
            <a:r>
              <a:rPr lang="pt-BR" sz="1800" dirty="0"/>
              <a:t>Mesmo objetivo que o anterior</a:t>
            </a:r>
          </a:p>
          <a:p>
            <a:pPr lvl="1"/>
            <a:r>
              <a:rPr lang="pt-BR" sz="1800" dirty="0"/>
              <a:t>Métodos heurísticos: Construção Gulosa e Busca Local; Metaheurísticos: </a:t>
            </a:r>
            <a:r>
              <a:rPr lang="pt-BR" sz="1800" i="1" dirty="0"/>
              <a:t>Simulated Annealing</a:t>
            </a:r>
            <a:r>
              <a:rPr lang="pt-BR" sz="1800" dirty="0"/>
              <a:t> e Busca Tabu</a:t>
            </a:r>
          </a:p>
          <a:p>
            <a:pPr lvl="1"/>
            <a:r>
              <a:rPr lang="pt-BR" sz="1800" dirty="0"/>
              <a:t>Linguagem de programação pros métodos: C; pra interface gráfica: Java</a:t>
            </a:r>
          </a:p>
          <a:p>
            <a:pPr lvl="1"/>
            <a:r>
              <a:rPr lang="pt-BR" sz="1800" dirty="0"/>
              <a:t>Gerou quadros de horários alocando professores e disciplinas a horários</a:t>
            </a:r>
          </a:p>
          <a:p>
            <a:pPr lvl="1"/>
            <a:r>
              <a:rPr lang="pt-BR" sz="1800" dirty="0"/>
              <a:t>Trabalhos futuros:</a:t>
            </a:r>
          </a:p>
          <a:p>
            <a:pPr lvl="2"/>
            <a:r>
              <a:rPr lang="pt-BR" sz="1600" dirty="0"/>
              <a:t>Banco de dados que armazene informações pertinentes ao sistema; permitir ao usuário modificar o quadro de horários; software que retorne a viabilidade da alteração; e maior flexibilidade à aplicação.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Marco Teórico 2.4: Estratégias de solução baseadas na otimização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sz="2400" dirty="0"/>
              <a:t>Relaxar restrições para encontrar soluções (DUNKE; NICKEL, 2023; SOUZA, 2000)</a:t>
            </a:r>
          </a:p>
          <a:p>
            <a:r>
              <a:rPr lang="pt-BR" sz="2400" dirty="0"/>
              <a:t>Pontos de vista das dimensões do problema (PIECHOWIAK; LAMIH, 2004)</a:t>
            </a:r>
          </a:p>
          <a:p>
            <a:r>
              <a:rPr lang="pt-BR" sz="2400" dirty="0"/>
              <a:t>Uso de soluções anteriores, soluções parciais e desvio de conflitos</a:t>
            </a:r>
          </a:p>
          <a:p>
            <a:pPr lvl="1"/>
            <a:r>
              <a:rPr lang="pt-BR" sz="2000" dirty="0"/>
              <a:t>(BURKE et al., 2000; ARRATIA-MARTÍNEZ; PADRÓN; TORRES, 2021; MIRANDA; REY; ROBLES, 2012; PIECHOWIAK; LAMIH, 2004; BURKE et al., 2000)</a:t>
            </a:r>
          </a:p>
          <a:p>
            <a:r>
              <a:rPr lang="pt-BR" sz="2400" dirty="0"/>
              <a:t>Informações ausentes e professores faltantes (ARRATIA-MARTÍNEZ; PADRÓN; TORRES, 2021)</a:t>
            </a:r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Modelagem 3.1: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5: (MIRANDA; REY; ROBLES, 2012) - adaptado.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09FA0BB1-8B57-A340-DD0F-85A817663BCF}"/>
              </a:ext>
            </a:extLst>
          </p:cNvPr>
          <p:cNvGrpSpPr/>
          <p:nvPr/>
        </p:nvGrpSpPr>
        <p:grpSpPr>
          <a:xfrm>
            <a:off x="966867" y="682751"/>
            <a:ext cx="10258266" cy="5176276"/>
            <a:chOff x="1720857" y="792492"/>
            <a:chExt cx="7435696" cy="392485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A2C4051-FC0F-20B6-E7EE-B8132C35D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720857" y="1118217"/>
              <a:ext cx="7435696" cy="3599134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E56E647-6CE8-F4A6-8168-29072B25E5ED}"/>
                </a:ext>
              </a:extLst>
            </p:cNvPr>
            <p:cNvSpPr txBox="1"/>
            <p:nvPr/>
          </p:nvSpPr>
          <p:spPr>
            <a:xfrm>
              <a:off x="1720857" y="792492"/>
              <a:ext cx="7435696" cy="28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 – (3.1) Estágios para a obtenção de grade horários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070123" cy="5310059"/>
          </a:xfrm>
        </p:spPr>
        <p:txBody>
          <a:bodyPr anchor="t">
            <a:normAutofit/>
          </a:bodyPr>
          <a:lstStyle/>
          <a:p>
            <a:pPr algn="just"/>
            <a:r>
              <a:rPr lang="pt-BR" dirty="0"/>
              <a:t>Problema de criação de grades horárias em universidades; mais especificamente no curso de CC na UENF</a:t>
            </a:r>
          </a:p>
          <a:p>
            <a:pPr algn="just"/>
            <a:r>
              <a:rPr lang="pt-BR" dirty="0"/>
              <a:t>Salas, disciplinas, professores, cursos, turmas, horários, alunos, etc.</a:t>
            </a:r>
          </a:p>
          <a:p>
            <a:pPr algn="just"/>
            <a:r>
              <a:rPr lang="pt-BR" dirty="0"/>
              <a:t>Problemas na modelagem das instituições: entrevistas e pesquisas</a:t>
            </a:r>
          </a:p>
          <a:p>
            <a:pPr algn="just"/>
            <a:r>
              <a:rPr lang="pt-BR" dirty="0"/>
              <a:t>Sequência de criação das grades</a:t>
            </a:r>
          </a:p>
          <a:p>
            <a:pPr algn="just"/>
            <a:r>
              <a:rPr lang="pt-BR" dirty="0"/>
              <a:t>Desenvolvimento de um sistema de suporte à decisão</a:t>
            </a:r>
          </a:p>
          <a:p>
            <a:pPr lvl="1" algn="just"/>
            <a:r>
              <a:rPr lang="pt-BR" dirty="0"/>
              <a:t>JavaScript + biblioteca React</a:t>
            </a:r>
          </a:p>
          <a:p>
            <a:pPr lvl="1" algn="just"/>
            <a:r>
              <a:rPr lang="pt-BR" dirty="0"/>
              <a:t>GitHub Pages + AWS</a:t>
            </a:r>
          </a:p>
          <a:p>
            <a:pPr lvl="1" algn="just"/>
            <a:r>
              <a:rPr lang="pt-BR" dirty="0"/>
              <a:t>Funções: CRUD; Solução inicial para CC; Visualizar e corrigir conflitos; Análise histórica dos dados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RESUMO</a:t>
            </a:r>
          </a:p>
        </p:txBody>
      </p:sp>
    </p:spTree>
    <p:extLst>
      <p:ext uri="{BB962C8B-B14F-4D97-AF65-F5344CB8AC3E}">
        <p14:creationId xmlns:p14="http://schemas.microsoft.com/office/powerpoint/2010/main" val="692087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3.2: Iteração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6: o autor, inspirado na ilustração de (ANDRE; DINATA, 2018).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ECE9A23-ECBC-F067-F3D3-4766A6E94DCC}"/>
              </a:ext>
            </a:extLst>
          </p:cNvPr>
          <p:cNvGrpSpPr/>
          <p:nvPr/>
        </p:nvGrpSpPr>
        <p:grpSpPr>
          <a:xfrm>
            <a:off x="1614271" y="822147"/>
            <a:ext cx="8963458" cy="3110868"/>
            <a:chOff x="1614271" y="822147"/>
            <a:chExt cx="8963458" cy="3110868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80385DA-C387-C521-70EF-74683942FB9B}"/>
                </a:ext>
              </a:extLst>
            </p:cNvPr>
            <p:cNvSpPr txBox="1"/>
            <p:nvPr/>
          </p:nvSpPr>
          <p:spPr>
            <a:xfrm>
              <a:off x="1614271" y="822147"/>
              <a:ext cx="896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Figura 4 – (3.2) Etapas do Design de Interação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54D1918-9F38-8C2E-DFAE-1E8563386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4271" y="1191479"/>
              <a:ext cx="8963458" cy="2741536"/>
            </a:xfrm>
            <a:prstGeom prst="rect">
              <a:avLst/>
            </a:prstGeom>
            <a:gradFill>
              <a:gsLst>
                <a:gs pos="100000">
                  <a:srgbClr val="115E8C">
                    <a:alpha val="76000"/>
                  </a:srgbClr>
                </a:gs>
                <a:gs pos="0">
                  <a:srgbClr val="19AAA7">
                    <a:alpha val="87000"/>
                  </a:srgbClr>
                </a:gs>
              </a:gsLst>
              <a:lin ang="5400000" scaled="1"/>
            </a:gradFill>
          </p:spPr>
        </p:pic>
      </p:grpSp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3.3: Funcionamento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O sistema deve</a:t>
            </a:r>
          </a:p>
          <a:p>
            <a:pPr lvl="1"/>
            <a:r>
              <a:rPr lang="pt-BR" sz="2400" dirty="0"/>
              <a:t>Auxiliar a coordenação de Ciência da Computação na criação de grades horárias;</a:t>
            </a:r>
          </a:p>
          <a:p>
            <a:pPr lvl="1"/>
            <a:r>
              <a:rPr lang="pt-BR" sz="2400" dirty="0"/>
              <a:t>Permitir alteração nos dados de disciplinas, professores, salas, alunos, turmas e horários;</a:t>
            </a:r>
          </a:p>
          <a:p>
            <a:pPr lvl="1"/>
            <a:r>
              <a:rPr lang="pt-BR" sz="2400" dirty="0"/>
              <a:t>Identificar e representar de forma visual os conflitos, além de permitir sua correção;</a:t>
            </a:r>
          </a:p>
          <a:p>
            <a:pPr lvl="1"/>
            <a:r>
              <a:rPr lang="pt-BR" sz="2400" dirty="0"/>
              <a:t>Criar uma grade horária inicial</a:t>
            </a:r>
          </a:p>
          <a:p>
            <a:pPr lvl="1"/>
            <a:r>
              <a:rPr lang="pt-BR" sz="2400" dirty="0"/>
              <a:t>Criar grade horária final</a:t>
            </a:r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3.4: Banco de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5255057-C54F-942A-08AC-9CA9ADEEBA97}"/>
              </a:ext>
            </a:extLst>
          </p:cNvPr>
          <p:cNvGrpSpPr/>
          <p:nvPr/>
        </p:nvGrpSpPr>
        <p:grpSpPr>
          <a:xfrm>
            <a:off x="-3343" y="1020784"/>
            <a:ext cx="12195343" cy="5558251"/>
            <a:chOff x="-3343" y="1020784"/>
            <a:chExt cx="12195343" cy="5558251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2086995B-CA9B-CD9D-EA0A-366937E6FEE5}"/>
                </a:ext>
              </a:extLst>
            </p:cNvPr>
            <p:cNvSpPr txBox="1"/>
            <p:nvPr/>
          </p:nvSpPr>
          <p:spPr>
            <a:xfrm>
              <a:off x="-3343" y="1020784"/>
              <a:ext cx="1219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 – (3.3) Diagrama Conceitual do banco de dados</a:t>
              </a:r>
            </a:p>
          </p:txBody>
        </p:sp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381C4F35-B485-8EBB-AA44-F27E1695EA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343" y="1390117"/>
              <a:ext cx="12195343" cy="5188918"/>
            </a:xfrm>
            <a:prstGeom prst="rect">
              <a:avLst/>
            </a:prstGeom>
            <a:gradFill>
              <a:gsLst>
                <a:gs pos="100000">
                  <a:srgbClr val="115E8C">
                    <a:alpha val="76000"/>
                  </a:srgbClr>
                </a:gs>
                <a:gs pos="0">
                  <a:srgbClr val="19AAA7">
                    <a:alpha val="87000"/>
                  </a:srgbClr>
                </a:gs>
              </a:gsLst>
              <a:lin ang="5400000" scaled="1"/>
            </a:gradFill>
          </p:spPr>
        </p:pic>
      </p:grp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AC229CAC-1A40-7980-0B09-E966E9A66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944" y="4577202"/>
            <a:ext cx="3240036" cy="12600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Diagrama conceitual geral</a:t>
            </a:r>
          </a:p>
          <a:p>
            <a:pPr lvl="1"/>
            <a:r>
              <a:rPr lang="pt-BR" dirty="0"/>
              <a:t>Utilidade futura</a:t>
            </a:r>
          </a:p>
          <a:p>
            <a:pPr lvl="1"/>
            <a:r>
              <a:rPr lang="pt-BR" dirty="0"/>
              <a:t>Mais diagramas a seguir</a:t>
            </a:r>
          </a:p>
        </p:txBody>
      </p:sp>
    </p:spTree>
    <p:extLst>
      <p:ext uri="{BB962C8B-B14F-4D97-AF65-F5344CB8AC3E}">
        <p14:creationId xmlns:p14="http://schemas.microsoft.com/office/powerpoint/2010/main" val="1435109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3.5: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i="1" dirty="0"/>
              <a:t>Frontend</a:t>
            </a:r>
          </a:p>
          <a:p>
            <a:pPr lvl="1"/>
            <a:r>
              <a:rPr lang="pt-BR" sz="2600" dirty="0"/>
              <a:t>HTTP + JSON</a:t>
            </a:r>
          </a:p>
          <a:p>
            <a:r>
              <a:rPr lang="en-US" sz="2800" b="1" i="1" dirty="0"/>
              <a:t>Endpoints</a:t>
            </a:r>
          </a:p>
          <a:p>
            <a:pPr lvl="1"/>
            <a:r>
              <a:rPr lang="pt-BR" sz="2600" dirty="0"/>
              <a:t>recebe requisições em rotas e as encaminha</a:t>
            </a:r>
          </a:p>
          <a:p>
            <a:r>
              <a:rPr lang="pt-BR" sz="2800" b="1" dirty="0"/>
              <a:t>Funções de execução</a:t>
            </a:r>
          </a:p>
          <a:p>
            <a:pPr lvl="1"/>
            <a:r>
              <a:rPr lang="pt-BR" sz="2600" dirty="0"/>
              <a:t>interagem diretamente com o banco de dados e preparam os dados de retorno</a:t>
            </a:r>
          </a:p>
          <a:p>
            <a:r>
              <a:rPr lang="pt-BR" sz="2800" b="1" dirty="0"/>
              <a:t>Banco de dados</a:t>
            </a:r>
          </a:p>
          <a:p>
            <a:pPr lvl="1"/>
            <a:r>
              <a:rPr lang="pt-BR" sz="2600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3.6: Diferença dos trabalhos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BD641D-5AB6-E160-AFDA-CEE548B8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3200" dirty="0"/>
              <a:t>Santos (2013) e Silveira (2014)</a:t>
            </a:r>
          </a:p>
          <a:p>
            <a:pPr lvl="1"/>
            <a:r>
              <a:rPr lang="pt-BR" sz="2800" dirty="0"/>
              <a:t>Limite de cinco disciplinas por horários</a:t>
            </a:r>
          </a:p>
          <a:p>
            <a:pPr lvl="2"/>
            <a:r>
              <a:rPr lang="pt-BR" sz="2400" dirty="0"/>
              <a:t>Atraso esperado</a:t>
            </a:r>
          </a:p>
          <a:p>
            <a:pPr lvl="1"/>
            <a:r>
              <a:rPr lang="pt-BR" sz="2800" dirty="0"/>
              <a:t>Distribuição de salas</a:t>
            </a:r>
          </a:p>
          <a:p>
            <a:pPr lvl="2"/>
            <a:r>
              <a:rPr lang="pt-BR" sz="2400" dirty="0"/>
              <a:t>Escopo da coordenação e CCT</a:t>
            </a:r>
          </a:p>
          <a:p>
            <a:pPr lvl="1"/>
            <a:r>
              <a:rPr lang="pt-BR" sz="2800" dirty="0"/>
              <a:t>Preferência por professores associados e contratados</a:t>
            </a:r>
          </a:p>
          <a:p>
            <a:pPr lvl="1"/>
            <a:r>
              <a:rPr lang="pt-BR" sz="2800" dirty="0"/>
              <a:t>Evitar horários próximos e horário de almoço</a:t>
            </a:r>
          </a:p>
        </p:txBody>
      </p:sp>
    </p:spTree>
    <p:extLst>
      <p:ext uri="{BB962C8B-B14F-4D97-AF65-F5344CB8AC3E}">
        <p14:creationId xmlns:p14="http://schemas.microsoft.com/office/powerpoint/2010/main" val="990522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Documentos oficiais</a:t>
            </a:r>
          </a:p>
          <a:p>
            <a:pPr lvl="1"/>
            <a:r>
              <a:rPr lang="pt-BR" dirty="0"/>
              <a:t>Estatuto da UENF (UENF, 2002)</a:t>
            </a:r>
          </a:p>
          <a:p>
            <a:pPr lvl="1"/>
            <a:r>
              <a:rPr lang="pt-BR" dirty="0"/>
              <a:t>Plano de Desenvolvimento Institucional (UENF; CONSUNI, 2023)</a:t>
            </a:r>
          </a:p>
          <a:p>
            <a:pPr lvl="1"/>
            <a:r>
              <a:rPr lang="pt-BR" dirty="0"/>
              <a:t>Regimento Geral da UENF (UENF; CONSUNI, 2006)</a:t>
            </a:r>
          </a:p>
          <a:p>
            <a:pPr lvl="1"/>
            <a:r>
              <a:rPr lang="pt-BR" dirty="0"/>
              <a:t>Regimento Geral da Graduação (UENF, 2012)</a:t>
            </a:r>
          </a:p>
          <a:p>
            <a:pPr lvl="1"/>
            <a:r>
              <a:rPr lang="pt-BR" dirty="0"/>
              <a:t>Regimento da Câmara de Graduação (UENF et al., 2019)</a:t>
            </a:r>
          </a:p>
          <a:p>
            <a:pPr lvl="1"/>
            <a:r>
              <a:rPr lang="pt-BR" dirty="0"/>
              <a:t>Normas da Graduação (UENF; PROGRAD, 2019)</a:t>
            </a:r>
          </a:p>
          <a:p>
            <a:pPr lvl="1"/>
            <a:r>
              <a:rPr lang="pt-BR" dirty="0"/>
              <a:t>Projetos Pedagógicos do Curso de Ciência da Computação (UENF, 2005; UENF, 2015b; UENF, 2022)</a:t>
            </a:r>
          </a:p>
          <a:p>
            <a:pPr lvl="1"/>
            <a:r>
              <a:rPr lang="pt-BR" dirty="0"/>
              <a:t>Matriz Curricular do Curso de Ciência da Computação (UENF, 2015a)</a:t>
            </a:r>
          </a:p>
        </p:txBody>
      </p:sp>
    </p:spTree>
    <p:extLst>
      <p:ext uri="{BB962C8B-B14F-4D97-AF65-F5344CB8AC3E}">
        <p14:creationId xmlns:p14="http://schemas.microsoft.com/office/powerpoint/2010/main" val="1043553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Secretaria Acadêmica (UENF, 2002)</a:t>
            </a:r>
          </a:p>
          <a:p>
            <a:pPr lvl="1"/>
            <a:r>
              <a:rPr lang="pt-BR" sz="1800" dirty="0"/>
              <a:t>Coordenar a divulgação do horário escolar</a:t>
            </a:r>
          </a:p>
          <a:p>
            <a:pPr lvl="1"/>
            <a:r>
              <a:rPr lang="pt-BR" sz="1800" dirty="0"/>
              <a:t>Otimizar os recursos humanos</a:t>
            </a:r>
          </a:p>
          <a:p>
            <a:pPr lvl="1"/>
            <a:r>
              <a:rPr lang="pt-BR" sz="1800" dirty="0"/>
              <a:t>Ampliar as opções de disciplinas para os alunos</a:t>
            </a:r>
          </a:p>
          <a:p>
            <a:pPr lvl="1"/>
            <a:r>
              <a:rPr lang="pt-BR" sz="1800" dirty="0"/>
              <a:t>Centralizar os serviços de registro da vida escolar</a:t>
            </a:r>
          </a:p>
          <a:p>
            <a:r>
              <a:rPr lang="pt-BR" sz="2000" dirty="0"/>
              <a:t>Conselho de Centro</a:t>
            </a:r>
          </a:p>
          <a:p>
            <a:pPr lvl="1"/>
            <a:r>
              <a:rPr lang="pt-BR" sz="1800" dirty="0"/>
              <a:t>“Designar, semestralmente, os professores responsáveis pelas disciplinas nos Cursos de Graduação [...] ouvidos os respectivos Laboratórios, Colegiados de Curso e Comissões de Coordenação” (UENF, 2002)</a:t>
            </a:r>
          </a:p>
          <a:p>
            <a:r>
              <a:rPr lang="pt-BR" sz="2000" dirty="0"/>
              <a:t>Laboratórios: Chefes de Laboratório</a:t>
            </a:r>
          </a:p>
          <a:p>
            <a:pPr lvl="1"/>
            <a:r>
              <a:rPr lang="pt-BR" sz="1800" dirty="0"/>
              <a:t>“menor parte da estrutura universitária para todos os efeitos de organização administrativa, didático-científica, distribuição de pessoal e de representação nos órgãos colegiados da UENF” (UENF, 2002)</a:t>
            </a:r>
          </a:p>
        </p:txBody>
      </p:sp>
    </p:spTree>
    <p:extLst>
      <p:ext uri="{BB962C8B-B14F-4D97-AF65-F5344CB8AC3E}">
        <p14:creationId xmlns:p14="http://schemas.microsoft.com/office/powerpoint/2010/main" val="3731153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Responsáveis pela criação das grades horárias</a:t>
            </a:r>
          </a:p>
          <a:p>
            <a:pPr lvl="1"/>
            <a:r>
              <a:rPr lang="pt-BR" sz="1800" b="1" dirty="0"/>
              <a:t>Secretaria Acadêmica</a:t>
            </a:r>
            <a:r>
              <a:rPr lang="pt-BR" sz="1800" dirty="0"/>
              <a:t>: elaborar e divulgar o Calendário Acadêmico; otimizar os recursos humanos; ampliar a oferta de disciplinas;</a:t>
            </a:r>
          </a:p>
          <a:p>
            <a:pPr lvl="1"/>
            <a:r>
              <a:rPr lang="pt-BR" sz="1800" b="1" dirty="0"/>
              <a:t>Câmara de Graduação</a:t>
            </a:r>
            <a:r>
              <a:rPr lang="pt-BR" sz="1800" dirty="0"/>
              <a:t>: aprovar e modificar o calendário acadêmico; sugerir vagas de bolsistas;</a:t>
            </a:r>
          </a:p>
          <a:p>
            <a:pPr lvl="1"/>
            <a:r>
              <a:rPr lang="pt-BR" sz="1800" b="1" dirty="0"/>
              <a:t>Direção de Centro</a:t>
            </a:r>
            <a:r>
              <a:rPr lang="pt-BR" sz="1800" dirty="0"/>
              <a:t>: designação semestral de professores responsáveis pelas disciplinas, após ouvir os Laboratórios, Colegiados e Coordenações</a:t>
            </a:r>
          </a:p>
          <a:p>
            <a:pPr lvl="1"/>
            <a:r>
              <a:rPr lang="pt-BR" sz="1800" b="1" dirty="0"/>
              <a:t>Chefia do Laboratório</a:t>
            </a:r>
            <a:r>
              <a:rPr lang="pt-BR" sz="1800" dirty="0"/>
              <a:t>: atribuir carga horária didática aos docentes do laboratório e aos bolsistas; designar docente responsável por disciplina ofertada;</a:t>
            </a:r>
          </a:p>
          <a:p>
            <a:pPr lvl="1"/>
            <a:r>
              <a:rPr lang="pt-BR" sz="1800" b="1" dirty="0"/>
              <a:t>Coordenação do Curso</a:t>
            </a:r>
            <a:r>
              <a:rPr lang="pt-BR" sz="1800" dirty="0"/>
              <a:t>: coordenar a distribuição de estudantes do curso; indicar à chefia de laboratório as disciplinas a serem ofertadas ao curso coordenado;</a:t>
            </a:r>
          </a:p>
          <a:p>
            <a:pPr lvl="1"/>
            <a:r>
              <a:rPr lang="pt-BR" sz="1800" b="1" dirty="0"/>
              <a:t>Sistema Acadêmico</a:t>
            </a:r>
            <a:r>
              <a:rPr lang="pt-BR" sz="1800" dirty="0"/>
              <a:t>: articula parcialmente as informações entre os setores, como a oferta de disciplinas e a distribuição de estudantes</a:t>
            </a:r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4.2: Entrevistas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  <a:endParaRPr lang="pt-BR" sz="1800" dirty="0">
              <a:effectLst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Objetivo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averiguar se o processo de criação de grades horárias realizada na UENF se apresenta como uma tarefa problemática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Há um certo grau de insatisfação por parte dos responsáveis pelo processo de criação da grade horária;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Embora funcione, apresenta gargalos, principalmente na parte de passagem de informação entre os diversos setores;</a:t>
            </a:r>
          </a:p>
        </p:txBody>
      </p:sp>
    </p:spTree>
    <p:extLst>
      <p:ext uri="{BB962C8B-B14F-4D97-AF65-F5344CB8AC3E}">
        <p14:creationId xmlns:p14="http://schemas.microsoft.com/office/powerpoint/2010/main" val="3560314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4.2: Entrevistas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b="1" dirty="0"/>
              <a:t>Direção do CCT</a:t>
            </a:r>
            <a:r>
              <a:rPr lang="pt-BR" dirty="0"/>
              <a:t>: entendimento de como o processo é realizado atualmente e quais são os padrões recorrentes</a:t>
            </a:r>
            <a:endParaRPr lang="pt-BR" b="1" dirty="0"/>
          </a:p>
          <a:p>
            <a:r>
              <a:rPr lang="pt-BR" b="1" dirty="0"/>
              <a:t>Desenvolvedor do sistema acadêmico</a:t>
            </a:r>
            <a:r>
              <a:rPr lang="pt-BR" dirty="0"/>
              <a:t>: busca por uma integração do projeto com o Sistema Acadêmico vigente</a:t>
            </a:r>
            <a:endParaRPr lang="pt-BR" b="1" dirty="0"/>
          </a:p>
          <a:p>
            <a:r>
              <a:rPr lang="pt-BR" b="1" dirty="0"/>
              <a:t>Chefia do Laboratório de Matemática</a:t>
            </a:r>
            <a:r>
              <a:rPr lang="pt-BR" dirty="0"/>
              <a:t>: apontamentos sobre problemáticas envolvendo a realocação de horários das turmas</a:t>
            </a:r>
          </a:p>
          <a:p>
            <a:r>
              <a:rPr lang="pt-BR" b="1" dirty="0"/>
              <a:t>Responsável pela Secretaria Acadêmica (SECACAD)</a:t>
            </a:r>
            <a:r>
              <a:rPr lang="pt-BR" dirty="0"/>
              <a:t>: impossibilidade de cessão de dados de alunos mesmo que anonimizados, a não ser por intermédio de formulário de pesquisa; Inexistência de um registro oficial das salas e suas capacidades; Possibilidade de se excluir manualmente inscrição de alunos</a:t>
            </a:r>
          </a:p>
          <a:p>
            <a:r>
              <a:rPr lang="pt-BR" b="1" dirty="0"/>
              <a:t>Coordenação de Computação</a:t>
            </a:r>
            <a:r>
              <a:rPr lang="pt-BR" dirty="0"/>
              <a:t>: turmas fixas e imutáveis; corpo docente de computação reduzido sendo complementado por bolsistas de docência complementar; salas culturalmente alocadas para determinados cursos; preferência por turmas com horários em pares; </a:t>
            </a:r>
          </a:p>
        </p:txBody>
      </p:sp>
    </p:spTree>
    <p:extLst>
      <p:ext uri="{BB962C8B-B14F-4D97-AF65-F5344CB8AC3E}">
        <p14:creationId xmlns:p14="http://schemas.microsoft.com/office/powerpoint/2010/main" val="3287926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/>
          <a:lstStyle/>
          <a:p>
            <a:r>
              <a:rPr lang="pt-BR" dirty="0"/>
              <a:t>Ensino superior, duração, mercado de trabalho e evasão</a:t>
            </a:r>
          </a:p>
          <a:p>
            <a:r>
              <a:rPr lang="pt-BR" dirty="0"/>
              <a:t>Progressão incerta: trancamentos, transferências, reprovações, empregos, falta de professores</a:t>
            </a:r>
          </a:p>
          <a:p>
            <a:r>
              <a:rPr lang="pt-BR" dirty="0"/>
              <a:t>Disciplinas ministradas semestralmente</a:t>
            </a:r>
          </a:p>
          <a:p>
            <a:pPr lvl="1"/>
            <a:r>
              <a:rPr lang="pt-BR" dirty="0"/>
              <a:t>Quais?</a:t>
            </a:r>
          </a:p>
          <a:p>
            <a:pPr lvl="1"/>
            <a:r>
              <a:rPr lang="pt-BR" dirty="0"/>
              <a:t>Por quem?</a:t>
            </a:r>
          </a:p>
          <a:p>
            <a:pPr lvl="1"/>
            <a:r>
              <a:rPr lang="pt-BR" dirty="0"/>
              <a:t>Quando?</a:t>
            </a:r>
          </a:p>
          <a:p>
            <a:pPr lvl="1"/>
            <a:r>
              <a:rPr lang="pt-BR" dirty="0"/>
              <a:t>Onde?</a:t>
            </a:r>
          </a:p>
          <a:p>
            <a:pPr lvl="1"/>
            <a:r>
              <a:rPr lang="pt-BR" dirty="0"/>
              <a:t>Para quem?</a:t>
            </a:r>
          </a:p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período letivo acaba;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 se inscrevem;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Pesquisa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Formulário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Perguntas: </a:t>
            </a: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opiniões; métricas numéricas; resposta aberta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Motivações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Marco temporal comparativo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Percepção dos estudantes quanto ao atual resultado do processo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Resultados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207 alunos: 96 CCT, 40 Biologia, 29 Ciência da Computação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90% dos respondentes deixaram de se inscrever em disciplina por conflito de horário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100% dos respondentes consideram que a universidade deveria oferecer horários diferentes para as disciplinas mais demandadas para evitar conflitos com outras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81% dos respondentes, em caso de conflito, escolhem a disciplina que “prende” mais matérias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4.4: Formulário quantitativo aos discentes</a:t>
            </a:r>
          </a:p>
        </p:txBody>
      </p:sp>
    </p:spTree>
    <p:extLst>
      <p:ext uri="{BB962C8B-B14F-4D97-AF65-F5344CB8AC3E}">
        <p14:creationId xmlns:p14="http://schemas.microsoft.com/office/powerpoint/2010/main" val="641523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Físico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Prédios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Salas: centros e cursos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Organização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Centros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Laboratórios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Cursos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PPC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Turmas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Grade horária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Entidades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Professores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Disciplinas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Horários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4.5: Relações entre as variáveis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9FEF2E9-6631-00A9-B47B-48E295248D8D}"/>
              </a:ext>
            </a:extLst>
          </p:cNvPr>
          <p:cNvSpPr txBox="1"/>
          <p:nvPr/>
        </p:nvSpPr>
        <p:spPr>
          <a:xfrm>
            <a:off x="7314378" y="447665"/>
            <a:ext cx="420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6 – (4.1) Relações entre as variáveis envolvidas na criação de grades horárias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3BF8D4B-56A2-4C59-C313-75B8C90B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378" y="1093996"/>
            <a:ext cx="4204556" cy="555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5.1 Projetos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3690040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2000" dirty="0"/>
              <a:t>Andamento dos alunos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/>
              <a:t>Cálculo de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Obter PDFs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Converter em texto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Estruturar dados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Obter disciplinas aprovadas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Calcular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Mesclar demandas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Exportar como texto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6BCFC88-CE9E-1520-B59E-C0FAA5882B6E}"/>
              </a:ext>
            </a:extLst>
          </p:cNvPr>
          <p:cNvGrpSpPr/>
          <p:nvPr/>
        </p:nvGrpSpPr>
        <p:grpSpPr>
          <a:xfrm>
            <a:off x="3845975" y="1241255"/>
            <a:ext cx="8220165" cy="5409388"/>
            <a:chOff x="3659533" y="629641"/>
            <a:chExt cx="8220165" cy="540938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B3407DE3-8936-3128-9290-DF8342964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9534" y="998973"/>
              <a:ext cx="8220164" cy="5040056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7EBE718-B1D1-9BED-20FC-D71718A9DF5E}"/>
                </a:ext>
              </a:extLst>
            </p:cNvPr>
            <p:cNvSpPr txBox="1"/>
            <p:nvPr/>
          </p:nvSpPr>
          <p:spPr>
            <a:xfrm>
              <a:off x="3659533" y="629641"/>
              <a:ext cx="8220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7 – (5.1) Andamento do aluno no Sistema Acadêmico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5.2 Acesso aos dados acadêmicos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6C6C2E-674E-77A2-4737-D3EE0EA18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Integração com o Sistema Acadêmico da UENF</a:t>
            </a:r>
          </a:p>
          <a:p>
            <a:pPr lvl="1"/>
            <a:r>
              <a:rPr lang="pt-BR" sz="2000" dirty="0"/>
              <a:t>Entrevistas: desenvolvedor do sistema e responsável pela SECACAD</a:t>
            </a:r>
          </a:p>
          <a:p>
            <a:pPr lvl="1"/>
            <a:r>
              <a:rPr lang="pt-BR" sz="2000" b="0" i="0" u="none" strike="noStrike" baseline="0" dirty="0"/>
              <a:t>alínea b do inciso 2º do artigo 4º do capítulo 1 da Lei Nº 13.709, de 14 de agosto de 2018 (LGPD)</a:t>
            </a:r>
          </a:p>
          <a:p>
            <a:pPr lvl="2"/>
            <a:r>
              <a:rPr lang="pt-BR" sz="1800" b="1" i="0" u="none" strike="noStrike" baseline="0" dirty="0"/>
              <a:t>Esta lei não se aplica</a:t>
            </a:r>
            <a:r>
              <a:rPr lang="pt-BR" sz="1800" b="0" i="0" u="none" strike="noStrike" baseline="0" dirty="0"/>
              <a:t>  ao tratamento de dados pessoais realizados para fins </a:t>
            </a:r>
            <a:r>
              <a:rPr lang="pt-BR" sz="1800" b="1" i="0" u="none" strike="noStrike" baseline="0" dirty="0"/>
              <a:t>exclusivamente acadêmicos</a:t>
            </a:r>
            <a:r>
              <a:rPr lang="pt-BR" sz="1800" b="0" i="0" u="none" strike="noStrike" baseline="0" dirty="0"/>
              <a:t>; podendo ser realizado para realização de estudos por </a:t>
            </a:r>
            <a:r>
              <a:rPr lang="pt-BR" sz="1800" b="1" i="0" u="none" strike="noStrike" baseline="0" dirty="0"/>
              <a:t>órgão de pesquisa</a:t>
            </a:r>
            <a:r>
              <a:rPr lang="pt-BR" sz="1800" b="0" i="0" u="none" strike="noStrike" baseline="0" dirty="0"/>
              <a:t>, garantida, sempre que possível,  a anonimização dos dados pessoais;</a:t>
            </a:r>
          </a:p>
          <a:p>
            <a:pPr lvl="2"/>
            <a:r>
              <a:rPr lang="pt-BR" sz="1800" b="0" i="0" u="none" strike="noStrike" baseline="0" dirty="0"/>
              <a:t>O tratamento de dados pessoais sensíveis poderá ocorrer </a:t>
            </a:r>
            <a:r>
              <a:rPr lang="pt-BR" sz="1800" b="1" i="0" u="none" strike="noStrike" baseline="0" dirty="0"/>
              <a:t>sem fornecimento de consentimento do titular</a:t>
            </a:r>
            <a:r>
              <a:rPr lang="pt-BR" sz="1800" b="0" i="0" u="none" strike="noStrike" baseline="0" dirty="0"/>
              <a:t>, na hipótese em que for indispensável para a realização de estudos por </a:t>
            </a:r>
            <a:r>
              <a:rPr lang="pt-BR" sz="1800" b="1" i="0" u="none" strike="noStrike" baseline="0" dirty="0"/>
              <a:t>órgão de pesquisa</a:t>
            </a:r>
            <a:r>
              <a:rPr lang="pt-BR" sz="1800" b="0" i="0" u="none" strike="noStrike" baseline="0" dirty="0"/>
              <a:t>, garantida, sempre que possível,  a anonimização dos dados pessoais sensíveis</a:t>
            </a:r>
          </a:p>
        </p:txBody>
      </p:sp>
    </p:spTree>
    <p:extLst>
      <p:ext uri="{BB962C8B-B14F-4D97-AF65-F5344CB8AC3E}">
        <p14:creationId xmlns:p14="http://schemas.microsoft.com/office/powerpoint/2010/main" val="4132533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476E5A3-F25C-5EC2-C4F6-65F58C5AC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1800" b="0" i="0" u="none" strike="noStrike" baseline="0" dirty="0"/>
              <a:t>Design de Interação</a:t>
            </a:r>
          </a:p>
          <a:p>
            <a:r>
              <a:rPr lang="pt-BR" dirty="0"/>
              <a:t>Visão prévia do sistema</a:t>
            </a:r>
          </a:p>
          <a:p>
            <a:r>
              <a:rPr lang="pt-BR" sz="1800" b="0" i="0" u="none" strike="noStrike" baseline="0" dirty="0"/>
              <a:t>Idealização de funcionalidades e páginas</a:t>
            </a:r>
          </a:p>
        </p:txBody>
      </p:sp>
    </p:spTree>
    <p:extLst>
      <p:ext uri="{BB962C8B-B14F-4D97-AF65-F5344CB8AC3E}">
        <p14:creationId xmlns:p14="http://schemas.microsoft.com/office/powerpoint/2010/main" val="1116996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E7F77CB-BBB2-132B-1D33-2809A58D42AA}"/>
              </a:ext>
            </a:extLst>
          </p:cNvPr>
          <p:cNvGrpSpPr/>
          <p:nvPr/>
        </p:nvGrpSpPr>
        <p:grpSpPr>
          <a:xfrm>
            <a:off x="2143054" y="866702"/>
            <a:ext cx="7905889" cy="5991298"/>
            <a:chOff x="2143054" y="866702"/>
            <a:chExt cx="7905889" cy="5991298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2A33406B-332C-7F79-9223-54C3F749F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3054" y="1236034"/>
              <a:ext cx="7905889" cy="5621966"/>
            </a:xfrm>
            <a:prstGeom prst="rect">
              <a:avLst/>
            </a:prstGeom>
          </p:spPr>
        </p:pic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D864C64E-19B0-1BC8-0141-E1D6E9260C95}"/>
                </a:ext>
              </a:extLst>
            </p:cNvPr>
            <p:cNvSpPr txBox="1"/>
            <p:nvPr/>
          </p:nvSpPr>
          <p:spPr>
            <a:xfrm>
              <a:off x="2143054" y="866702"/>
              <a:ext cx="7905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8 – (5.6) Protótipo da página de salas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5769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1A3A8B8-6D93-F6F6-5476-C235BDD9C73C}"/>
              </a:ext>
            </a:extLst>
          </p:cNvPr>
          <p:cNvGrpSpPr/>
          <p:nvPr/>
        </p:nvGrpSpPr>
        <p:grpSpPr>
          <a:xfrm>
            <a:off x="2143054" y="866702"/>
            <a:ext cx="7905889" cy="5991298"/>
            <a:chOff x="2143054" y="866702"/>
            <a:chExt cx="7905889" cy="5991298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9DE0E7A0-EFF0-51C9-28ED-C988B4949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3054" y="1236034"/>
              <a:ext cx="7905889" cy="5621966"/>
            </a:xfrm>
            <a:prstGeom prst="rect">
              <a:avLst/>
            </a:prstGeom>
          </p:spPr>
        </p:pic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BC7D455A-C70B-8952-C517-1A7A364AD6A2}"/>
                </a:ext>
              </a:extLst>
            </p:cNvPr>
            <p:cNvSpPr txBox="1"/>
            <p:nvPr/>
          </p:nvSpPr>
          <p:spPr>
            <a:xfrm>
              <a:off x="2143054" y="866702"/>
              <a:ext cx="7905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9 – (5.8) Protótipo da página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001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0360834-0493-154C-7D16-DD8D905D3271}"/>
              </a:ext>
            </a:extLst>
          </p:cNvPr>
          <p:cNvGrpSpPr/>
          <p:nvPr/>
        </p:nvGrpSpPr>
        <p:grpSpPr>
          <a:xfrm>
            <a:off x="2143055" y="866702"/>
            <a:ext cx="7905890" cy="5991298"/>
            <a:chOff x="2143055" y="866702"/>
            <a:chExt cx="7905890" cy="5991298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21AABB38-4452-C109-65EA-966324677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3055" y="1236034"/>
              <a:ext cx="7905890" cy="5621966"/>
            </a:xfrm>
            <a:prstGeom prst="rect">
              <a:avLst/>
            </a:prstGeom>
          </p:spPr>
        </p:pic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58FD8324-7DF1-F0EA-41E5-713BE0EB936F}"/>
                </a:ext>
              </a:extLst>
            </p:cNvPr>
            <p:cNvSpPr txBox="1"/>
            <p:nvPr/>
          </p:nvSpPr>
          <p:spPr>
            <a:xfrm>
              <a:off x="2143055" y="866702"/>
              <a:ext cx="7905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10 – (5.9) Protótipo da página de professores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0013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49D86A1-0F78-84E1-910C-2C4A25696311}"/>
              </a:ext>
            </a:extLst>
          </p:cNvPr>
          <p:cNvGrpSpPr/>
          <p:nvPr/>
        </p:nvGrpSpPr>
        <p:grpSpPr>
          <a:xfrm>
            <a:off x="2138739" y="866702"/>
            <a:ext cx="7914520" cy="5991298"/>
            <a:chOff x="2138739" y="866702"/>
            <a:chExt cx="7914520" cy="599129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D737AB40-E523-2376-4306-D48A7B27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38740" y="1236034"/>
              <a:ext cx="7914519" cy="5621966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BB06276-50AD-F68E-E56F-D13D816CA306}"/>
                </a:ext>
              </a:extLst>
            </p:cNvPr>
            <p:cNvSpPr txBox="1"/>
            <p:nvPr/>
          </p:nvSpPr>
          <p:spPr>
            <a:xfrm>
              <a:off x="2138739" y="866702"/>
              <a:ext cx="7914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11 – (5.10) Protótipo da página de turmas</a:t>
              </a:r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71677"/>
            <a:ext cx="6300069" cy="5217357"/>
          </a:xfrm>
        </p:spPr>
        <p:txBody>
          <a:bodyPr anchor="t">
            <a:normAutofit/>
          </a:bodyPr>
          <a:lstStyle/>
          <a:p>
            <a:r>
              <a:rPr lang="pt-BR" dirty="0"/>
              <a:t>Problema antigo (BARHAM; WESTWOOD, 1978)</a:t>
            </a:r>
          </a:p>
          <a:p>
            <a:r>
              <a:rPr lang="pt-BR" dirty="0"/>
              <a:t>Multidimensionalidade (THOMAS; KHADER; BELATON, 2009)</a:t>
            </a:r>
          </a:p>
          <a:p>
            <a:r>
              <a:rPr lang="pt-BR" dirty="0"/>
              <a:t>(MIRANDA; REY; ROBLES, 2012)</a:t>
            </a:r>
          </a:p>
          <a:p>
            <a:pPr lvl="1"/>
            <a:r>
              <a:rPr lang="pt-BR" dirty="0"/>
              <a:t>Poucos sistemas de suporte à decisão</a:t>
            </a:r>
          </a:p>
          <a:p>
            <a:pPr lvl="1"/>
            <a:r>
              <a:rPr lang="pt-BR" dirty="0"/>
              <a:t>Resistência organizacional</a:t>
            </a:r>
          </a:p>
          <a:p>
            <a:pPr lvl="1"/>
            <a:r>
              <a:rPr lang="pt-BR" dirty="0"/>
              <a:t>Dificuldade de obter a otimalidade</a:t>
            </a:r>
          </a:p>
          <a:p>
            <a:pPr lvl="1"/>
            <a:r>
              <a:rPr lang="pt-BR" dirty="0"/>
              <a:t>Tempo limitado</a:t>
            </a:r>
          </a:p>
          <a:p>
            <a:r>
              <a:rPr lang="pt-BR" dirty="0"/>
              <a:t>Erros humanos (Figura 1)</a:t>
            </a:r>
          </a:p>
          <a:p>
            <a:r>
              <a:rPr lang="pt-BR" dirty="0"/>
              <a:t>UENF</a:t>
            </a:r>
          </a:p>
          <a:p>
            <a:pPr lvl="1"/>
            <a:r>
              <a:rPr lang="pt-BR" dirty="0"/>
              <a:t>Estimativa de demanda</a:t>
            </a:r>
          </a:p>
          <a:p>
            <a:pPr lvl="1"/>
            <a:r>
              <a:rPr lang="pt-BR" dirty="0"/>
              <a:t>Elaboração de grades com informações faltantes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O problema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96F882-11F1-46F0-C028-B480917C8DC5}"/>
              </a:ext>
            </a:extLst>
          </p:cNvPr>
          <p:cNvGrpSpPr/>
          <p:nvPr/>
        </p:nvGrpSpPr>
        <p:grpSpPr>
          <a:xfrm>
            <a:off x="6366003" y="784308"/>
            <a:ext cx="5748818" cy="4814203"/>
            <a:chOff x="2526507" y="645757"/>
            <a:chExt cx="4981525" cy="417165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A9F5912-C083-570D-8E00-82B70541F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-1" r="14147" b="14314"/>
            <a:stretch/>
          </p:blipFill>
          <p:spPr>
            <a:xfrm>
              <a:off x="2526507" y="1197329"/>
              <a:ext cx="4981525" cy="3620080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96131FC-2B6C-1BEA-A5D4-38E497A1312D}"/>
                </a:ext>
              </a:extLst>
            </p:cNvPr>
            <p:cNvSpPr txBox="1"/>
            <p:nvPr/>
          </p:nvSpPr>
          <p:spPr>
            <a:xfrm>
              <a:off x="2526507" y="645757"/>
              <a:ext cx="4981525" cy="560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Figura 1 – (2.2) Falha de alocação na grade horária do CCT de 2023.1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1949059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86" y="1046851"/>
            <a:ext cx="2669627" cy="864156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545EB6-3769-7983-5EA3-FAE2A47304E4}"/>
              </a:ext>
            </a:extLst>
          </p:cNvPr>
          <p:cNvSpPr txBox="1"/>
          <p:nvPr/>
        </p:nvSpPr>
        <p:spPr>
          <a:xfrm>
            <a:off x="2700618" y="682751"/>
            <a:ext cx="679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12 – (5.11) Recursos usados para o desenvolvimento do sistema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2BB4545-D4DD-87B2-B83E-0D72D85BB9B2}"/>
              </a:ext>
            </a:extLst>
          </p:cNvPr>
          <p:cNvGrpSpPr/>
          <p:nvPr/>
        </p:nvGrpSpPr>
        <p:grpSpPr>
          <a:xfrm>
            <a:off x="1639160" y="1906879"/>
            <a:ext cx="8913677" cy="4825205"/>
            <a:chOff x="3926134" y="2339661"/>
            <a:chExt cx="8265866" cy="447452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AAD4A27-16DC-1723-CE13-E67B5F989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26134" y="2708993"/>
              <a:ext cx="8257579" cy="4105196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</a:schemeClr>
                </a:gs>
                <a:gs pos="100000">
                  <a:schemeClr val="bg1">
                    <a:lumMod val="50000"/>
                    <a:lumOff val="50000"/>
                  </a:schemeClr>
                </a:gs>
                <a:gs pos="53000">
                  <a:schemeClr val="tx2">
                    <a:lumMod val="50000"/>
                  </a:schemeClr>
                </a:gs>
              </a:gsLst>
              <a:lin ang="5400000" scaled="1"/>
            </a:gra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E5E77ED7-424B-885C-52B8-C7A678A2B754}"/>
                </a:ext>
              </a:extLst>
            </p:cNvPr>
            <p:cNvSpPr txBox="1"/>
            <p:nvPr/>
          </p:nvSpPr>
          <p:spPr>
            <a:xfrm>
              <a:off x="3934421" y="2339661"/>
              <a:ext cx="8257579" cy="3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13 – (5.12) Diagrama da progressão funcionamento da permanência dos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522731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Banco de dados preliminar: JSON</a:t>
            </a:r>
          </a:p>
          <a:p>
            <a:r>
              <a:rPr lang="pt-BR" dirty="0"/>
              <a:t>Primeiras funcionalidades</a:t>
            </a:r>
          </a:p>
          <a:p>
            <a:pPr lvl="1"/>
            <a:r>
              <a:rPr lang="pt-BR" dirty="0"/>
              <a:t>CRUD</a:t>
            </a:r>
          </a:p>
          <a:p>
            <a:pPr lvl="1"/>
            <a:r>
              <a:rPr lang="pt-BR" dirty="0"/>
              <a:t>Primeiros conflitos</a:t>
            </a:r>
          </a:p>
          <a:p>
            <a:r>
              <a:rPr lang="pt-BR" dirty="0"/>
              <a:t>Outras funcionalidades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Progressão dos alunos</a:t>
            </a:r>
          </a:p>
          <a:p>
            <a:pPr lvl="1"/>
            <a:r>
              <a:rPr lang="pt-BR" dirty="0"/>
              <a:t>Recursos da sala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A55461B-CA3F-F5FE-3F80-793F81EE15AD}"/>
              </a:ext>
            </a:extLst>
          </p:cNvPr>
          <p:cNvGrpSpPr/>
          <p:nvPr/>
        </p:nvGrpSpPr>
        <p:grpSpPr>
          <a:xfrm>
            <a:off x="2855964" y="3789004"/>
            <a:ext cx="9227008" cy="2992622"/>
            <a:chOff x="5371105" y="2264654"/>
            <a:chExt cx="6811200" cy="2209096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8237388-9BDA-62E9-73F8-6C10FDEB98F6}"/>
                </a:ext>
              </a:extLst>
            </p:cNvPr>
            <p:cNvSpPr txBox="1"/>
            <p:nvPr/>
          </p:nvSpPr>
          <p:spPr>
            <a:xfrm>
              <a:off x="5371105" y="2264654"/>
              <a:ext cx="6811200" cy="272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14 – (5.13) Diagrama do armazenamento preliminar dos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9C3433C-3E7E-2A7C-FEBE-41ABB2E74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105" y="2635425"/>
              <a:ext cx="6810375" cy="1838325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</a:schemeClr>
                </a:gs>
                <a:gs pos="100000">
                  <a:schemeClr val="bg1">
                    <a:lumMod val="50000"/>
                    <a:lumOff val="50000"/>
                  </a:schemeClr>
                </a:gs>
                <a:gs pos="53000">
                  <a:schemeClr val="tx2">
                    <a:lumMod val="50000"/>
                  </a:schemeClr>
                </a:gs>
              </a:gsLst>
              <a:lin ang="5400000" scaled="1"/>
            </a:gradFill>
          </p:spPr>
        </p:pic>
      </p:grpSp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</a:t>
            </a:r>
          </a:p>
          <a:p>
            <a:r>
              <a:rPr lang="pt-BR" dirty="0"/>
              <a:t>Logomarca (Figura 16)</a:t>
            </a:r>
          </a:p>
          <a:p>
            <a:r>
              <a:rPr lang="pt-BR" dirty="0"/>
              <a:t>Novas funções</a:t>
            </a:r>
          </a:p>
          <a:p>
            <a:pPr lvl="1"/>
            <a:r>
              <a:rPr lang="pt-BR" dirty="0"/>
              <a:t>Conflitos</a:t>
            </a:r>
          </a:p>
          <a:p>
            <a:pPr lvl="2"/>
            <a:r>
              <a:rPr lang="pt-BR" dirty="0"/>
              <a:t>Interseção de horários</a:t>
            </a:r>
          </a:p>
          <a:p>
            <a:pPr lvl="2"/>
            <a:r>
              <a:rPr lang="pt-BR" b="1" dirty="0"/>
              <a:t>Salas</a:t>
            </a:r>
            <a:r>
              <a:rPr lang="pt-BR" dirty="0"/>
              <a:t>: alocação simultânea e capacidade</a:t>
            </a:r>
          </a:p>
          <a:p>
            <a:pPr lvl="2"/>
            <a:r>
              <a:rPr lang="pt-BR" b="1" dirty="0"/>
              <a:t>Professores</a:t>
            </a:r>
            <a:r>
              <a:rPr lang="pt-BR" dirty="0"/>
              <a:t>: alocação simultânea</a:t>
            </a:r>
          </a:p>
          <a:p>
            <a:pPr lvl="1"/>
            <a:r>
              <a:rPr lang="pt-BR" dirty="0"/>
              <a:t>Filtragens</a:t>
            </a:r>
          </a:p>
          <a:p>
            <a:pPr lvl="1"/>
            <a:r>
              <a:rPr lang="pt-BR" dirty="0"/>
              <a:t>Disciplinas não oferecidas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7F1C2F5-1FFF-6257-2E6D-662EE14035FA}"/>
              </a:ext>
            </a:extLst>
          </p:cNvPr>
          <p:cNvGrpSpPr/>
          <p:nvPr/>
        </p:nvGrpSpPr>
        <p:grpSpPr>
          <a:xfrm>
            <a:off x="5825997" y="2168986"/>
            <a:ext cx="4782367" cy="4513878"/>
            <a:chOff x="9156032" y="3812289"/>
            <a:chExt cx="2945965" cy="278057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B29984DB-F381-231D-8E2C-A97398D1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036" y="4186904"/>
              <a:ext cx="2405959" cy="2405959"/>
            </a:xfrm>
            <a:prstGeom prst="rect">
              <a:avLst/>
            </a:prstGeom>
            <a:gradFill flip="none" rotWithShape="1">
              <a:gsLst>
                <a:gs pos="100000">
                  <a:srgbClr val="0E3788">
                    <a:alpha val="67000"/>
                  </a:srgbClr>
                </a:gs>
                <a:gs pos="76000">
                  <a:schemeClr val="tx1">
                    <a:lumMod val="8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D75E627-92B5-98B7-6333-7B1557D10908}"/>
                </a:ext>
              </a:extLst>
            </p:cNvPr>
            <p:cNvSpPr txBox="1"/>
            <p:nvPr/>
          </p:nvSpPr>
          <p:spPr>
            <a:xfrm>
              <a:off x="9156032" y="3812289"/>
              <a:ext cx="2945965" cy="22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15 – (5.18) Logomarca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3912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4140045" cy="10800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Permanência dos dados (Figura 16)</a:t>
            </a:r>
          </a:p>
          <a:p>
            <a:pPr lvl="1"/>
            <a:r>
              <a:rPr lang="pt-BR" dirty="0"/>
              <a:t>Migração dos dados (Figura 17)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D7CCE3E-8BCC-56B1-1263-1953B4C1D3FF}"/>
              </a:ext>
            </a:extLst>
          </p:cNvPr>
          <p:cNvGrpSpPr/>
          <p:nvPr/>
        </p:nvGrpSpPr>
        <p:grpSpPr>
          <a:xfrm>
            <a:off x="8103185" y="111290"/>
            <a:ext cx="3956619" cy="4037718"/>
            <a:chOff x="8103185" y="111290"/>
            <a:chExt cx="3956619" cy="4037718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C886390-F461-10DD-3D4B-B38437E2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3185" y="757621"/>
              <a:ext cx="3956618" cy="3391387"/>
            </a:xfrm>
            <a:prstGeom prst="rect">
              <a:avLst/>
            </a:prstGeom>
            <a:gradFill flip="none" rotWithShape="1">
              <a:gsLst>
                <a:gs pos="100000">
                  <a:srgbClr val="0E377A"/>
                </a:gs>
                <a:gs pos="0">
                  <a:srgbClr val="1C96A5"/>
                </a:gs>
              </a:gsLst>
              <a:path path="circle">
                <a:fillToRect l="50000" t="50000" r="50000" b="50000"/>
              </a:path>
              <a:tileRect/>
            </a:gradFill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82A1205-1C9A-CB0C-10E5-1372CEB4095C}"/>
                </a:ext>
              </a:extLst>
            </p:cNvPr>
            <p:cNvSpPr txBox="1"/>
            <p:nvPr/>
          </p:nvSpPr>
          <p:spPr>
            <a:xfrm>
              <a:off x="8103186" y="111290"/>
              <a:ext cx="39566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17 – (5.16) Diagrama inicial das tabelas de dados SQL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8C2EB26-5356-2C4D-66D5-63C0A9000BE2}"/>
              </a:ext>
            </a:extLst>
          </p:cNvPr>
          <p:cNvGrpSpPr/>
          <p:nvPr/>
        </p:nvGrpSpPr>
        <p:grpSpPr>
          <a:xfrm>
            <a:off x="95179" y="3068996"/>
            <a:ext cx="7957855" cy="3708398"/>
            <a:chOff x="3665972" y="3805710"/>
            <a:chExt cx="6570073" cy="3061685"/>
          </a:xfrm>
          <a:gradFill>
            <a:gsLst>
              <a:gs pos="60000">
                <a:srgbClr val="ACACAC"/>
              </a:gs>
              <a:gs pos="43000">
                <a:srgbClr val="ACACAC"/>
              </a:gs>
              <a:gs pos="34000">
                <a:srgbClr val="D9D9D9"/>
              </a:gs>
              <a:gs pos="70000">
                <a:schemeClr val="tx1">
                  <a:lumMod val="85000"/>
                </a:schemeClr>
              </a:gs>
              <a:gs pos="80000">
                <a:schemeClr val="bg1">
                  <a:lumMod val="50000"/>
                  <a:lumOff val="50000"/>
                </a:schemeClr>
              </a:gs>
              <a:gs pos="24000">
                <a:schemeClr val="tx2">
                  <a:lumMod val="50000"/>
                </a:schemeClr>
              </a:gs>
            </a:gsLst>
            <a:lin ang="5400000" scaled="1"/>
          </a:gradFill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469C3C1-9615-A899-6F57-183DE5586AAD}"/>
                </a:ext>
              </a:extLst>
            </p:cNvPr>
            <p:cNvSpPr txBox="1"/>
            <p:nvPr/>
          </p:nvSpPr>
          <p:spPr>
            <a:xfrm>
              <a:off x="3665972" y="3805710"/>
              <a:ext cx="6570073" cy="304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16 – (5.15) Comparação entre bancos de dados da Versão 2.0</a:t>
              </a:r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0475D431-FEB3-C675-661B-CFFCE6699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4175043"/>
              <a:ext cx="6570073" cy="2692352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Projects: marcos, etiquetas e </a:t>
            </a:r>
            <a:r>
              <a:rPr lang="pt-BR" i="1" dirty="0"/>
              <a:t>insights</a:t>
            </a:r>
          </a:p>
          <a:p>
            <a:r>
              <a:rPr lang="pt-BR" dirty="0"/>
              <a:t>Melhorias no sistema</a:t>
            </a:r>
          </a:p>
          <a:p>
            <a:pPr lvl="1"/>
            <a:r>
              <a:rPr lang="pt-BR" dirty="0"/>
              <a:t>Filtros e ordenações</a:t>
            </a:r>
          </a:p>
          <a:p>
            <a:pPr lvl="1"/>
            <a:r>
              <a:rPr lang="pt-BR" dirty="0"/>
              <a:t>Descritor de turma</a:t>
            </a:r>
          </a:p>
          <a:p>
            <a:pPr lvl="1"/>
            <a:r>
              <a:rPr lang="pt-BR" dirty="0"/>
              <a:t>Identificador de conflitos</a:t>
            </a:r>
          </a:p>
          <a:p>
            <a:pPr lvl="1"/>
            <a:r>
              <a:rPr lang="pt-BR" dirty="0"/>
              <a:t>CRUD mais fluido</a:t>
            </a:r>
          </a:p>
          <a:p>
            <a:pPr lvl="1"/>
            <a:r>
              <a:rPr lang="pt-BR" dirty="0"/>
              <a:t>Heurística inicial</a:t>
            </a:r>
          </a:p>
          <a:p>
            <a:pPr lvl="1"/>
            <a:r>
              <a:rPr lang="pt-BR" dirty="0"/>
              <a:t>Tabela histórica</a:t>
            </a:r>
          </a:p>
          <a:p>
            <a:r>
              <a:rPr lang="pt-BR" dirty="0"/>
              <a:t>AWS</a:t>
            </a:r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AWS (Figura 18)</a:t>
            </a:r>
          </a:p>
          <a:p>
            <a:pPr lvl="1"/>
            <a:r>
              <a:rPr lang="pt-BR" dirty="0"/>
              <a:t>Migração do BD local</a:t>
            </a:r>
          </a:p>
          <a:p>
            <a:pPr lvl="1"/>
            <a:r>
              <a:rPr lang="pt-BR" b="1" i="1" dirty="0" err="1"/>
              <a:t>Deploy</a:t>
            </a:r>
            <a:r>
              <a:rPr lang="pt-BR" b="1" i="1" dirty="0"/>
              <a:t>: </a:t>
            </a:r>
            <a:r>
              <a:rPr lang="pt-BR" dirty="0"/>
              <a:t>manual, CLI, </a:t>
            </a:r>
            <a:r>
              <a:rPr lang="pt-BR" dirty="0" err="1"/>
              <a:t>CloudFormation</a:t>
            </a:r>
            <a:r>
              <a:rPr lang="pt-BR" dirty="0"/>
              <a:t>, SAM</a:t>
            </a:r>
          </a:p>
          <a:p>
            <a:pPr lvl="1"/>
            <a:r>
              <a:rPr lang="pt-BR" b="1" dirty="0"/>
              <a:t>Outros serviços: </a:t>
            </a:r>
            <a:r>
              <a:rPr lang="pt-BR" dirty="0" err="1"/>
              <a:t>CloudWatch</a:t>
            </a:r>
            <a:r>
              <a:rPr lang="pt-BR" dirty="0"/>
              <a:t>, </a:t>
            </a:r>
            <a:r>
              <a:rPr lang="pt-BR" dirty="0" err="1"/>
              <a:t>CloudTrail</a:t>
            </a:r>
            <a:r>
              <a:rPr lang="pt-BR" dirty="0"/>
              <a:t>, IAM, VPC, Cost Explorer e S3</a:t>
            </a:r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630692A-C706-340F-2732-2474E7A5BA51}"/>
              </a:ext>
            </a:extLst>
          </p:cNvPr>
          <p:cNvGrpSpPr/>
          <p:nvPr/>
        </p:nvGrpSpPr>
        <p:grpSpPr>
          <a:xfrm>
            <a:off x="1018161" y="3402529"/>
            <a:ext cx="10155677" cy="3150035"/>
            <a:chOff x="1341509" y="3338999"/>
            <a:chExt cx="6810376" cy="2112407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8B7DDA2-EDC4-DFE8-E012-B1E8DA0E50D3}"/>
                </a:ext>
              </a:extLst>
            </p:cNvPr>
            <p:cNvSpPr txBox="1"/>
            <p:nvPr/>
          </p:nvSpPr>
          <p:spPr>
            <a:xfrm>
              <a:off x="1341509" y="3338999"/>
              <a:ext cx="6810376" cy="247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18 – (5.23) Diagrama da permanência dos dados na versão 3.0</a:t>
              </a:r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7DCF2149-7047-F864-701A-DE911061D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510" y="3708331"/>
              <a:ext cx="6810375" cy="1743075"/>
            </a:xfrm>
            <a:prstGeom prst="rect">
              <a:avLst/>
            </a:prstGeom>
            <a:gradFill flip="none" rotWithShape="1">
              <a:gsLst>
                <a:gs pos="93900">
                  <a:srgbClr val="7B7B7B"/>
                </a:gs>
                <a:gs pos="0">
                  <a:schemeClr val="tx2">
                    <a:lumMod val="50000"/>
                  </a:schemeClr>
                </a:gs>
                <a:gs pos="49000">
                  <a:schemeClr val="tx1">
                    <a:lumMod val="85000"/>
                  </a:schemeClr>
                </a:gs>
              </a:gsLst>
              <a:lin ang="5400000" scaled="1"/>
              <a:tileRect/>
            </a:gradFill>
          </p:spPr>
        </p:pic>
      </p:grpSp>
    </p:spTree>
    <p:extLst>
      <p:ext uri="{BB962C8B-B14F-4D97-AF65-F5344CB8AC3E}">
        <p14:creationId xmlns:p14="http://schemas.microsoft.com/office/powerpoint/2010/main" val="27221196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ECB5D0B-6E7C-2E2D-F6D6-2E70F3D797EC}"/>
              </a:ext>
            </a:extLst>
          </p:cNvPr>
          <p:cNvGrpSpPr/>
          <p:nvPr/>
        </p:nvGrpSpPr>
        <p:grpSpPr>
          <a:xfrm>
            <a:off x="519164" y="872513"/>
            <a:ext cx="11140825" cy="5862941"/>
            <a:chOff x="4562475" y="2991599"/>
            <a:chExt cx="7638333" cy="387300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19ED902-6C61-9FFC-C301-E64526CB7F17}"/>
                </a:ext>
              </a:extLst>
            </p:cNvPr>
            <p:cNvSpPr txBox="1"/>
            <p:nvPr/>
          </p:nvSpPr>
          <p:spPr>
            <a:xfrm>
              <a:off x="4571283" y="2991599"/>
              <a:ext cx="7629525" cy="24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</a:t>
              </a:r>
              <a:r>
                <a:rPr lang="en-US" dirty="0"/>
                <a:t> 19 – (5.24) API REST no AWS</a:t>
              </a:r>
              <a:endParaRPr lang="pt-BR" dirty="0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1CBD836-50D9-FA7A-A84A-532A6D1D3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2475" y="3235576"/>
              <a:ext cx="7629525" cy="3629025"/>
            </a:xfrm>
            <a:prstGeom prst="rect">
              <a:avLst/>
            </a:prstGeom>
            <a:solidFill>
              <a:srgbClr val="FFFFFF">
                <a:alpha val="73000"/>
              </a:srgbClr>
            </a:solidFill>
          </p:spPr>
        </p:pic>
      </p:grpSp>
    </p:spTree>
    <p:extLst>
      <p:ext uri="{BB962C8B-B14F-4D97-AF65-F5344CB8AC3E}">
        <p14:creationId xmlns:p14="http://schemas.microsoft.com/office/powerpoint/2010/main" val="1473716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Heurística de solução inicial</a:t>
            </a:r>
          </a:p>
          <a:p>
            <a:pPr lvl="1"/>
            <a:r>
              <a:rPr lang="pt-BR" sz="2000" dirty="0"/>
              <a:t>Pontos positivos</a:t>
            </a:r>
          </a:p>
          <a:p>
            <a:pPr lvl="2"/>
            <a:r>
              <a:rPr lang="pt-BR" sz="1800" dirty="0"/>
              <a:t>Recorrência</a:t>
            </a:r>
          </a:p>
          <a:p>
            <a:pPr lvl="2"/>
            <a:r>
              <a:rPr lang="pt-BR" sz="1800" dirty="0"/>
              <a:t>Grade inicial completa</a:t>
            </a:r>
          </a:p>
          <a:p>
            <a:pPr lvl="1"/>
            <a:r>
              <a:rPr lang="pt-BR" sz="2000" dirty="0"/>
              <a:t>Limitações</a:t>
            </a:r>
          </a:p>
          <a:p>
            <a:pPr lvl="2"/>
            <a:r>
              <a:rPr lang="pt-BR" sz="1800" dirty="0"/>
              <a:t>Conflitos</a:t>
            </a:r>
          </a:p>
          <a:p>
            <a:pPr lvl="2"/>
            <a:r>
              <a:rPr lang="pt-BR" sz="1800" dirty="0"/>
              <a:t>Bolsistas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1AD3035-03F9-1AC8-ECFD-40450ACCF08F}"/>
              </a:ext>
            </a:extLst>
          </p:cNvPr>
          <p:cNvGrpSpPr/>
          <p:nvPr/>
        </p:nvGrpSpPr>
        <p:grpSpPr>
          <a:xfrm>
            <a:off x="4385981" y="1178975"/>
            <a:ext cx="7757554" cy="5580960"/>
            <a:chOff x="4434446" y="1267952"/>
            <a:chExt cx="7757554" cy="558096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C04BC2B8-30B1-D871-8B5E-5C381916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446" y="1649405"/>
              <a:ext cx="7757554" cy="5199507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4B90504-9F59-83E7-70C2-D4AAC9BA8700}"/>
                </a:ext>
              </a:extLst>
            </p:cNvPr>
            <p:cNvSpPr txBox="1"/>
            <p:nvPr/>
          </p:nvSpPr>
          <p:spPr>
            <a:xfrm>
              <a:off x="4434446" y="1267952"/>
              <a:ext cx="775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20 – (Código 5.3) Heurística de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1F79B9-9DE9-77EC-3BBB-785DC7DE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Alertar e não bloquear</a:t>
            </a:r>
          </a:p>
          <a:p>
            <a:r>
              <a:rPr lang="pt-BR" dirty="0"/>
              <a:t>Importância do não-bloqueio</a:t>
            </a:r>
          </a:p>
          <a:p>
            <a:r>
              <a:rPr lang="pt-BR" dirty="0"/>
              <a:t>Restrição baseada no usuário</a:t>
            </a:r>
          </a:p>
          <a:p>
            <a:r>
              <a:rPr lang="pt-BR" dirty="0"/>
              <a:t>Ilustração dos conflitos</a:t>
            </a:r>
          </a:p>
          <a:p>
            <a:pPr lvl="1"/>
            <a:r>
              <a:rPr lang="pt-BR" dirty="0"/>
              <a:t>Cores de fundo</a:t>
            </a:r>
          </a:p>
          <a:p>
            <a:pPr lvl="1"/>
            <a:r>
              <a:rPr lang="pt-BR" dirty="0"/>
              <a:t>Borda inferior</a:t>
            </a:r>
          </a:p>
          <a:p>
            <a:pPr lvl="1"/>
            <a:r>
              <a:rPr lang="pt-BR" dirty="0"/>
              <a:t>Janela flutuante</a:t>
            </a:r>
          </a:p>
          <a:p>
            <a:r>
              <a:rPr lang="pt-BR" dirty="0"/>
              <a:t>Conflitos tratados pelo sistema</a:t>
            </a:r>
          </a:p>
          <a:p>
            <a:pPr lvl="1"/>
            <a:r>
              <a:rPr lang="pt-BR" dirty="0"/>
              <a:t>Alocação simultânea de salas e professores</a:t>
            </a:r>
          </a:p>
          <a:p>
            <a:pPr lvl="1"/>
            <a:r>
              <a:rPr lang="pt-BR" dirty="0"/>
              <a:t>Demanda maior que a capacidade da sala</a:t>
            </a:r>
          </a:p>
          <a:p>
            <a:pPr lvl="1"/>
            <a:r>
              <a:rPr lang="pt-BR" dirty="0"/>
              <a:t>Paridade da disciplina</a:t>
            </a:r>
          </a:p>
          <a:p>
            <a:pPr lvl="1"/>
            <a:r>
              <a:rPr lang="pt-BR" dirty="0"/>
              <a:t>Categoria da disciplina</a:t>
            </a:r>
          </a:p>
          <a:p>
            <a:pPr lvl="1"/>
            <a:r>
              <a:rPr lang="pt-BR" dirty="0"/>
              <a:t>Incompletude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90B217-752B-9B43-530A-09F8A750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34" y="1300756"/>
            <a:ext cx="7817230" cy="34200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CE0671A-D5E4-BDA5-0B2A-90B19D6F04D1}"/>
              </a:ext>
            </a:extLst>
          </p:cNvPr>
          <p:cNvSpPr txBox="1"/>
          <p:nvPr/>
        </p:nvSpPr>
        <p:spPr>
          <a:xfrm>
            <a:off x="4038834" y="899644"/>
            <a:ext cx="781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21 – (5.26) Paleta de cores do sistema</a:t>
            </a:r>
          </a:p>
        </p:txBody>
      </p:sp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incompletude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3B66F2-3E78-2193-5F93-C6D0E710D817}"/>
              </a:ext>
            </a:extLst>
          </p:cNvPr>
          <p:cNvGrpSpPr/>
          <p:nvPr/>
        </p:nvGrpSpPr>
        <p:grpSpPr>
          <a:xfrm>
            <a:off x="73745" y="1223022"/>
            <a:ext cx="12044509" cy="2104373"/>
            <a:chOff x="65933" y="2429660"/>
            <a:chExt cx="12044509" cy="2104373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63EFD44-F626-C863-1E59-5D1F80732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3" y="2798992"/>
              <a:ext cx="12044509" cy="173504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3F307D6-2F0E-5595-9D73-B095034D0A35}"/>
                </a:ext>
              </a:extLst>
            </p:cNvPr>
            <p:cNvSpPr txBox="1"/>
            <p:nvPr/>
          </p:nvSpPr>
          <p:spPr>
            <a:xfrm>
              <a:off x="81558" y="2429660"/>
              <a:ext cx="12028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22 – (5.27) Exemplo de conflito nulo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508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9533546" cy="2340411"/>
          </a:xfrm>
        </p:spPr>
        <p:txBody>
          <a:bodyPr anchor="t">
            <a:normAutofit/>
          </a:bodyPr>
          <a:lstStyle/>
          <a:p>
            <a:r>
              <a:rPr lang="pt-BR" sz="2400" dirty="0"/>
              <a:t>Softwares atualmente existentes para solução de grade horária não apresentam completas capacidades de se moldar à instituições específicas</a:t>
            </a:r>
          </a:p>
          <a:p>
            <a:r>
              <a:rPr lang="pt-BR" sz="2400" dirty="0"/>
              <a:t>O software a ser desenvolvido trará uma solução plausível às exigências da instituição</a:t>
            </a:r>
          </a:p>
          <a:p>
            <a:pPr marL="342900" indent="-342900">
              <a:buFont typeface="+mj-lt"/>
              <a:buAutoNum type="arabicPeriod"/>
            </a:pPr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0BE5DC-EF01-D6C7-39CB-DA48DD3D54A6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1.2: Hipótese</a:t>
            </a:r>
          </a:p>
        </p:txBody>
      </p:sp>
    </p:spTree>
    <p:extLst>
      <p:ext uri="{BB962C8B-B14F-4D97-AF65-F5344CB8AC3E}">
        <p14:creationId xmlns:p14="http://schemas.microsoft.com/office/powerpoint/2010/main" val="4035885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professores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5F0FFF5-B26E-1E9A-AB62-9772EA065338}"/>
              </a:ext>
            </a:extLst>
          </p:cNvPr>
          <p:cNvGrpSpPr/>
          <p:nvPr/>
        </p:nvGrpSpPr>
        <p:grpSpPr>
          <a:xfrm>
            <a:off x="96128" y="1223022"/>
            <a:ext cx="11999743" cy="4720849"/>
            <a:chOff x="155934" y="1247794"/>
            <a:chExt cx="11999743" cy="472084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AF4F499-B5E6-CBA1-CABD-DC61A888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934" y="1647064"/>
              <a:ext cx="11999743" cy="43215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1150038-BFC1-4767-B4F2-FE23B7C7071B}"/>
                </a:ext>
              </a:extLst>
            </p:cNvPr>
            <p:cNvSpPr txBox="1"/>
            <p:nvPr/>
          </p:nvSpPr>
          <p:spPr>
            <a:xfrm>
              <a:off x="155934" y="1247794"/>
              <a:ext cx="11999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23 – (5.28) Exemplo de conflito de alocação de professor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6741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salas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05F4BCB-891A-DBF1-5112-DA70A5F55072}"/>
              </a:ext>
            </a:extLst>
          </p:cNvPr>
          <p:cNvGrpSpPr/>
          <p:nvPr/>
        </p:nvGrpSpPr>
        <p:grpSpPr>
          <a:xfrm>
            <a:off x="2550059" y="1223022"/>
            <a:ext cx="7091882" cy="5536014"/>
            <a:chOff x="2855964" y="1223022"/>
            <a:chExt cx="7091882" cy="5536014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8A071BBC-F7A0-EBA1-B133-A677819B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964" y="1592353"/>
              <a:ext cx="7091882" cy="5166683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DCFF808-6D9C-1C6E-2B66-428DFA800CA6}"/>
                </a:ext>
              </a:extLst>
            </p:cNvPr>
            <p:cNvSpPr txBox="1"/>
            <p:nvPr/>
          </p:nvSpPr>
          <p:spPr>
            <a:xfrm>
              <a:off x="2855964" y="1223022"/>
              <a:ext cx="7076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24 – (5.29) Exemplo de conflito de alocação de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189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demanda excessiva pra capacidade da sala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4386285-DAEC-6DAE-4EA6-EABB54DD6C4B}"/>
              </a:ext>
            </a:extLst>
          </p:cNvPr>
          <p:cNvGrpSpPr/>
          <p:nvPr/>
        </p:nvGrpSpPr>
        <p:grpSpPr>
          <a:xfrm>
            <a:off x="109804" y="1223022"/>
            <a:ext cx="11972391" cy="4754695"/>
            <a:chOff x="109804" y="1526013"/>
            <a:chExt cx="11972391" cy="47546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A33269F7-9B90-2D0A-7B1D-54FE84AC1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04" y="1921006"/>
              <a:ext cx="11972391" cy="435970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0E94F48-A234-9D98-A09B-75D031431AC6}"/>
                </a:ext>
              </a:extLst>
            </p:cNvPr>
            <p:cNvSpPr txBox="1"/>
            <p:nvPr/>
          </p:nvSpPr>
          <p:spPr>
            <a:xfrm>
              <a:off x="109804" y="1526013"/>
              <a:ext cx="1197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25 – (5.30) Exemplo de conflito de capacidade na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3523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06300AA-DC13-2701-81DA-5B76DC3D6E08}"/>
              </a:ext>
            </a:extLst>
          </p:cNvPr>
          <p:cNvGrpSpPr/>
          <p:nvPr/>
        </p:nvGrpSpPr>
        <p:grpSpPr>
          <a:xfrm>
            <a:off x="49950" y="1223022"/>
            <a:ext cx="12092100" cy="3304217"/>
            <a:chOff x="33967" y="1559631"/>
            <a:chExt cx="12092100" cy="3304217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98"/>
            <a:stretch/>
          </p:blipFill>
          <p:spPr bwMode="auto">
            <a:xfrm>
              <a:off x="33967" y="1928963"/>
              <a:ext cx="12092100" cy="2934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65933" y="1559631"/>
              <a:ext cx="1206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26 – (5.31 e 5.32)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432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B8B60E9-9BF1-FCE5-8FDB-ADCBE1DDF0E2}"/>
              </a:ext>
            </a:extLst>
          </p:cNvPr>
          <p:cNvGrpSpPr/>
          <p:nvPr/>
        </p:nvGrpSpPr>
        <p:grpSpPr>
          <a:xfrm>
            <a:off x="200932" y="1223022"/>
            <a:ext cx="11790135" cy="3317171"/>
            <a:chOff x="200932" y="1592226"/>
            <a:chExt cx="11790135" cy="3317171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102" r="7594" b="-1"/>
            <a:stretch/>
          </p:blipFill>
          <p:spPr bwMode="auto">
            <a:xfrm>
              <a:off x="200932" y="1961558"/>
              <a:ext cx="11790135" cy="2947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200933" y="1592226"/>
              <a:ext cx="1179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27 – (5.31 e 5.32)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3389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5.6.3 Resolução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Resolução manual</a:t>
            </a:r>
          </a:p>
          <a:p>
            <a:r>
              <a:rPr lang="pt-BR" dirty="0"/>
              <a:t>Análise dos alertas flutuantes e cores</a:t>
            </a:r>
          </a:p>
          <a:p>
            <a:r>
              <a:rPr lang="pt-BR" dirty="0"/>
              <a:t>Sequência para resolução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4A57323-53D7-1029-35C4-57364933BBA3}"/>
              </a:ext>
            </a:extLst>
          </p:cNvPr>
          <p:cNvGrpSpPr/>
          <p:nvPr/>
        </p:nvGrpSpPr>
        <p:grpSpPr>
          <a:xfrm>
            <a:off x="245934" y="2528990"/>
            <a:ext cx="11790131" cy="4107820"/>
            <a:chOff x="2994855" y="2428724"/>
            <a:chExt cx="11790131" cy="410782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B4535369-411C-F1E2-A79B-71F005DA5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4855" y="2798056"/>
              <a:ext cx="11790131" cy="3738488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D2508F6-A89A-FB6E-C150-F9BA08E54C3B}"/>
                </a:ext>
              </a:extLst>
            </p:cNvPr>
            <p:cNvSpPr txBox="1"/>
            <p:nvPr/>
          </p:nvSpPr>
          <p:spPr>
            <a:xfrm>
              <a:off x="2994855" y="2428724"/>
              <a:ext cx="11790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28 – (Código 5.4) </a:t>
              </a:r>
              <a:r>
                <a:rPr lang="pt-BR" dirty="0" err="1"/>
                <a:t>Pseudo-algoritmo</a:t>
              </a:r>
              <a:r>
                <a:rPr lang="pt-BR" dirty="0"/>
                <a:t> para a resolução de conflitos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16238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Preenchimento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Entrada dos dados</a:t>
            </a:r>
          </a:p>
          <a:p>
            <a:pPr lvl="1"/>
            <a:r>
              <a:rPr lang="pt-BR" dirty="0"/>
              <a:t>UENF</a:t>
            </a:r>
          </a:p>
          <a:p>
            <a:pPr lvl="2"/>
            <a:r>
              <a:rPr lang="pt-BR" dirty="0"/>
              <a:t>Site: professores</a:t>
            </a:r>
          </a:p>
          <a:p>
            <a:pPr lvl="2"/>
            <a:r>
              <a:rPr lang="pt-BR" dirty="0"/>
              <a:t>Sistema Acadêmico: disciplinas</a:t>
            </a:r>
          </a:p>
          <a:p>
            <a:pPr lvl="2"/>
            <a:r>
              <a:rPr lang="pt-BR" dirty="0"/>
              <a:t>Banco de dados</a:t>
            </a:r>
          </a:p>
          <a:p>
            <a:pPr lvl="1"/>
            <a:r>
              <a:rPr lang="pt-BR" dirty="0"/>
              <a:t>Grades horárias</a:t>
            </a:r>
          </a:p>
          <a:p>
            <a:pPr lvl="2"/>
            <a:r>
              <a:rPr lang="pt-BR" dirty="0"/>
              <a:t>CCT</a:t>
            </a:r>
          </a:p>
          <a:p>
            <a:pPr lvl="2"/>
            <a:r>
              <a:rPr lang="pt-BR" dirty="0"/>
              <a:t>CC</a:t>
            </a:r>
          </a:p>
          <a:p>
            <a:pPr lvl="1"/>
            <a:r>
              <a:rPr lang="pt-BR" dirty="0"/>
              <a:t>Processamento</a:t>
            </a:r>
          </a:p>
          <a:p>
            <a:pPr lvl="2"/>
            <a:r>
              <a:rPr lang="pt-BR" dirty="0"/>
              <a:t>Tabula: tabelas em imagem</a:t>
            </a:r>
          </a:p>
          <a:p>
            <a:pPr lvl="2"/>
            <a:r>
              <a:rPr lang="pt-BR" dirty="0"/>
              <a:t>Python: tabelas Excel</a:t>
            </a:r>
          </a:p>
          <a:p>
            <a:pPr lvl="1"/>
            <a:r>
              <a:rPr lang="pt-BR" dirty="0"/>
              <a:t>Inserção no banco de dados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0AEBDC7-87B6-1B03-AA6C-07A473822BE3}"/>
              </a:ext>
            </a:extLst>
          </p:cNvPr>
          <p:cNvGrpSpPr/>
          <p:nvPr/>
        </p:nvGrpSpPr>
        <p:grpSpPr>
          <a:xfrm>
            <a:off x="4602085" y="682751"/>
            <a:ext cx="7221307" cy="5701829"/>
            <a:chOff x="4475982" y="1072746"/>
            <a:chExt cx="7221307" cy="570182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A7B2649-4A4A-B509-4D2C-689A5749A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982" y="1442078"/>
              <a:ext cx="7221307" cy="5332497"/>
            </a:xfrm>
            <a:prstGeom prst="rect">
              <a:avLst/>
            </a:prstGeom>
            <a:gradFill>
              <a:gsLst>
                <a:gs pos="100000">
                  <a:srgbClr val="0E3788">
                    <a:alpha val="67000"/>
                  </a:srgbClr>
                </a:gs>
                <a:gs pos="0">
                  <a:srgbClr val="1A9EA3">
                    <a:alpha val="67000"/>
                  </a:srgbClr>
                </a:gs>
              </a:gsLst>
              <a:lin ang="5400000" scaled="1"/>
            </a:gra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3F2A3C23-FEDB-8FCB-E798-EE0B54AA5AE1}"/>
                </a:ext>
              </a:extLst>
            </p:cNvPr>
            <p:cNvSpPr txBox="1"/>
            <p:nvPr/>
          </p:nvSpPr>
          <p:spPr>
            <a:xfrm>
              <a:off x="4475982" y="1072746"/>
              <a:ext cx="7221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29 – (5.33) Diagrama do fluxo de obtenção de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5.8 Próximos Desenvolvimentos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B1D27B-264F-89BF-955F-92AD01AF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Funcionalidades implementadas e descartadas</a:t>
            </a:r>
          </a:p>
          <a:p>
            <a:pPr lvl="1"/>
            <a:r>
              <a:rPr lang="pt-BR" dirty="0"/>
              <a:t>Fixação de turmas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Andamento dos alunos</a:t>
            </a:r>
          </a:p>
          <a:p>
            <a:r>
              <a:rPr lang="pt-BR" dirty="0"/>
              <a:t>Funcionalidades preparadas</a:t>
            </a:r>
          </a:p>
          <a:p>
            <a:pPr lvl="1"/>
            <a:r>
              <a:rPr lang="pt-BR" dirty="0"/>
              <a:t>Banco de dados</a:t>
            </a:r>
          </a:p>
          <a:p>
            <a:pPr lvl="2"/>
            <a:r>
              <a:rPr lang="pt-BR" dirty="0"/>
              <a:t>centros, laboratórios, alunos, vigência de disciplinas</a:t>
            </a:r>
          </a:p>
          <a:p>
            <a:pPr lvl="1"/>
            <a:r>
              <a:rPr lang="pt-BR" dirty="0"/>
              <a:t>As descartadas não foram completamente excluídas</a:t>
            </a:r>
          </a:p>
          <a:p>
            <a:pPr lvl="1"/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5DDE22F9-FB6E-18D1-E400-EDEE572E7A16}"/>
              </a:ext>
            </a:extLst>
          </p:cNvPr>
          <p:cNvGrpSpPr/>
          <p:nvPr/>
        </p:nvGrpSpPr>
        <p:grpSpPr>
          <a:xfrm>
            <a:off x="6186001" y="1836626"/>
            <a:ext cx="6002291" cy="5053755"/>
            <a:chOff x="6186001" y="1836626"/>
            <a:chExt cx="6002291" cy="5053755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6E4964F-F31B-22B7-A230-FA9697200405}"/>
                </a:ext>
              </a:extLst>
            </p:cNvPr>
            <p:cNvSpPr txBox="1"/>
            <p:nvPr/>
          </p:nvSpPr>
          <p:spPr>
            <a:xfrm>
              <a:off x="6365844" y="1836626"/>
              <a:ext cx="5642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30 – (5.34) Diagrama entidade relacionamento final</a:t>
              </a:r>
            </a:p>
          </p:txBody>
        </p: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5E3B4A02-C0E5-2D62-8D4C-8A32DEC36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001" y="2205958"/>
              <a:ext cx="6002291" cy="4684423"/>
            </a:xfrm>
            <a:prstGeom prst="rect">
              <a:avLst/>
            </a:prstGeom>
            <a:solidFill>
              <a:srgbClr val="1A93A6">
                <a:alpha val="84000"/>
              </a:srgbClr>
            </a:solidFill>
          </p:spPr>
        </p:pic>
      </p:grpSp>
    </p:spTree>
    <p:extLst>
      <p:ext uri="{BB962C8B-B14F-4D97-AF65-F5344CB8AC3E}">
        <p14:creationId xmlns:p14="http://schemas.microsoft.com/office/powerpoint/2010/main" val="6157586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Experimentos 6.0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86ABE7-82F9-82AD-20E1-04E07140A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3458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27F771F-C7F3-0CE5-2C7E-70844D5C78CA}"/>
              </a:ext>
            </a:extLst>
          </p:cNvPr>
          <p:cNvGrpSpPr/>
          <p:nvPr/>
        </p:nvGrpSpPr>
        <p:grpSpPr>
          <a:xfrm>
            <a:off x="2147990" y="682751"/>
            <a:ext cx="7896019" cy="6114311"/>
            <a:chOff x="2147990" y="743688"/>
            <a:chExt cx="7896019" cy="6114311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6B6A15A-27F3-EEBF-33F3-12A1FF08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7990" y="1113020"/>
              <a:ext cx="7896019" cy="57449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6F2ABFC-6A71-B636-E330-365AEE6E5998}"/>
                </a:ext>
              </a:extLst>
            </p:cNvPr>
            <p:cNvSpPr txBox="1"/>
            <p:nvPr/>
          </p:nvSpPr>
          <p:spPr>
            <a:xfrm>
              <a:off x="3980976" y="743688"/>
              <a:ext cx="4230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32 – (6.1) Página inicial do sistema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013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11507007" cy="5009416"/>
          </a:xfrm>
        </p:spPr>
        <p:txBody>
          <a:bodyPr anchor="t">
            <a:normAutofit/>
          </a:bodyPr>
          <a:lstStyle/>
          <a:p>
            <a:r>
              <a:rPr lang="pt-BR" sz="2000" dirty="0"/>
              <a:t>Gerais</a:t>
            </a:r>
          </a:p>
          <a:p>
            <a:pPr lvl="1"/>
            <a:r>
              <a:rPr lang="pt-BR" sz="2000" dirty="0"/>
              <a:t>Aumentar eficiência, eficácia e efetividade do processo de construção das grades horárias</a:t>
            </a:r>
          </a:p>
          <a:p>
            <a:pPr lvl="1"/>
            <a:r>
              <a:rPr lang="pt-BR" sz="2000" dirty="0"/>
              <a:t>Reduzir conflito entre turmas</a:t>
            </a:r>
          </a:p>
          <a:p>
            <a:pPr lvl="1"/>
            <a:r>
              <a:rPr lang="pt-BR" sz="2000" dirty="0"/>
              <a:t>Trazer benefícios aos alunos e criadores de grade</a:t>
            </a:r>
          </a:p>
          <a:p>
            <a:r>
              <a:rPr lang="pt-BR" sz="2000" dirty="0"/>
              <a:t>Específicos</a:t>
            </a:r>
          </a:p>
          <a:p>
            <a:pPr lvl="1"/>
            <a:r>
              <a:rPr lang="pt-BR" sz="2000" dirty="0"/>
              <a:t>Entender a parte organizacional do </a:t>
            </a:r>
            <a:r>
              <a:rPr lang="pt-BR" sz="2000" i="1" dirty="0"/>
              <a:t>timetabling</a:t>
            </a:r>
            <a:r>
              <a:rPr lang="pt-BR" sz="2000" dirty="0"/>
              <a:t> na UENF</a:t>
            </a:r>
          </a:p>
          <a:p>
            <a:pPr lvl="1"/>
            <a:r>
              <a:rPr lang="pt-BR" sz="2000" dirty="0"/>
              <a:t>Atender às necessidades dos responsáveis pela criação de grades horárias</a:t>
            </a:r>
          </a:p>
          <a:p>
            <a:pPr lvl="1"/>
            <a:r>
              <a:rPr lang="pt-BR" sz="2000" dirty="0"/>
              <a:t>Modelar o sistema de acordo com os requisitos</a:t>
            </a:r>
          </a:p>
          <a:p>
            <a:pPr lvl="1"/>
            <a:r>
              <a:rPr lang="pt-BR" sz="2000" dirty="0"/>
              <a:t>Incentivar o uso de uma ferramenta centralizada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7DD4F2-503C-64E8-B6A0-108F9F3750B2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1.3: Objetivos</a:t>
            </a:r>
          </a:p>
        </p:txBody>
      </p:sp>
    </p:spTree>
    <p:extLst>
      <p:ext uri="{BB962C8B-B14F-4D97-AF65-F5344CB8AC3E}">
        <p14:creationId xmlns:p14="http://schemas.microsoft.com/office/powerpoint/2010/main" val="25975539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653873C-179B-CD95-A5CB-AB5CA71AE011}"/>
              </a:ext>
            </a:extLst>
          </p:cNvPr>
          <p:cNvGrpSpPr/>
          <p:nvPr/>
        </p:nvGrpSpPr>
        <p:grpSpPr>
          <a:xfrm>
            <a:off x="320620" y="683166"/>
            <a:ext cx="11550759" cy="2080997"/>
            <a:chOff x="321528" y="4589685"/>
            <a:chExt cx="11550759" cy="2080997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7069"/>
            <a:stretch/>
          </p:blipFill>
          <p:spPr>
            <a:xfrm>
              <a:off x="321528" y="4959017"/>
              <a:ext cx="11550759" cy="1711665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335937" y="4589685"/>
              <a:ext cx="11520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33 – (6.2) Página de MultiTurmas - Filtros e criações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0668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9BCD5B9-A415-BA77-552C-5754B0BB765C}"/>
              </a:ext>
            </a:extLst>
          </p:cNvPr>
          <p:cNvGrpSpPr/>
          <p:nvPr/>
        </p:nvGrpSpPr>
        <p:grpSpPr>
          <a:xfrm>
            <a:off x="1998436" y="682751"/>
            <a:ext cx="8195128" cy="6076286"/>
            <a:chOff x="4281428" y="1169647"/>
            <a:chExt cx="8195128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31" b="26301"/>
            <a:stretch/>
          </p:blipFill>
          <p:spPr>
            <a:xfrm>
              <a:off x="4281428" y="1538979"/>
              <a:ext cx="8195128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4655984" y="1169647"/>
              <a:ext cx="7446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34 – (6.3) Página de MultiTurmas - Conflitos e alterações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5528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F64F61F-6B47-993F-C96D-DD507D030978}"/>
              </a:ext>
            </a:extLst>
          </p:cNvPr>
          <p:cNvGrpSpPr/>
          <p:nvPr/>
        </p:nvGrpSpPr>
        <p:grpSpPr>
          <a:xfrm>
            <a:off x="1256646" y="682751"/>
            <a:ext cx="9678705" cy="6076286"/>
            <a:chOff x="1256645" y="1529651"/>
            <a:chExt cx="9678705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699" r="48883"/>
            <a:stretch/>
          </p:blipFill>
          <p:spPr>
            <a:xfrm>
              <a:off x="1256645" y="1898983"/>
              <a:ext cx="9678705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1967197" y="1529651"/>
              <a:ext cx="8257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35 – (6.4) Página de MultiTurmas - Disciplinas pendentes 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8635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A332198-2472-4E7D-3EFF-E4D2365EA9F9}"/>
              </a:ext>
            </a:extLst>
          </p:cNvPr>
          <p:cNvGrpSpPr/>
          <p:nvPr/>
        </p:nvGrpSpPr>
        <p:grpSpPr>
          <a:xfrm>
            <a:off x="1511965" y="682751"/>
            <a:ext cx="9168068" cy="6130623"/>
            <a:chOff x="3076606" y="818971"/>
            <a:chExt cx="9168068" cy="613062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97A335A-29B5-686B-B0F2-C5872966C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6606" y="1188303"/>
              <a:ext cx="9168068" cy="576129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E3AEEBE-1047-BF71-8021-B0A45F8CB054}"/>
                </a:ext>
              </a:extLst>
            </p:cNvPr>
            <p:cNvSpPr txBox="1"/>
            <p:nvPr/>
          </p:nvSpPr>
          <p:spPr>
            <a:xfrm>
              <a:off x="3172625" y="818971"/>
              <a:ext cx="8976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36 – (6.5) Página de grade de horários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5195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924E686-C326-7311-35EA-B854A5ACD894}"/>
              </a:ext>
            </a:extLst>
          </p:cNvPr>
          <p:cNvGrpSpPr/>
          <p:nvPr/>
        </p:nvGrpSpPr>
        <p:grpSpPr>
          <a:xfrm>
            <a:off x="2705259" y="682751"/>
            <a:ext cx="6781481" cy="6237189"/>
            <a:chOff x="5410519" y="620811"/>
            <a:chExt cx="6781481" cy="623718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DA903A6-3AEA-41AA-E68A-2D72364E0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0519" y="990143"/>
              <a:ext cx="6781481" cy="586785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A28BB7A-B794-9772-24AF-DA3F0633AEA5}"/>
                </a:ext>
              </a:extLst>
            </p:cNvPr>
            <p:cNvSpPr txBox="1"/>
            <p:nvPr/>
          </p:nvSpPr>
          <p:spPr>
            <a:xfrm>
              <a:off x="5410519" y="620811"/>
              <a:ext cx="678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37 – (6.6) Página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933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31AF8C8-97D2-16A7-389C-1BC38AF9A174}"/>
              </a:ext>
            </a:extLst>
          </p:cNvPr>
          <p:cNvGrpSpPr/>
          <p:nvPr/>
        </p:nvGrpSpPr>
        <p:grpSpPr>
          <a:xfrm>
            <a:off x="2641338" y="682751"/>
            <a:ext cx="6909323" cy="6130107"/>
            <a:chOff x="5285990" y="625066"/>
            <a:chExt cx="6909323" cy="6130107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DC7CD41-172E-580F-F4C3-54F093499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5990" y="1004230"/>
              <a:ext cx="6784699" cy="5750943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06D3344-9C3A-907E-2596-D7032A57CD1C}"/>
                </a:ext>
              </a:extLst>
            </p:cNvPr>
            <p:cNvSpPr txBox="1"/>
            <p:nvPr/>
          </p:nvSpPr>
          <p:spPr>
            <a:xfrm>
              <a:off x="5289303" y="625066"/>
              <a:ext cx="6906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38 – (6.7) Página de professores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4090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67E727C-E25E-D5FB-6B5E-ECF0C43A62F7}"/>
              </a:ext>
            </a:extLst>
          </p:cNvPr>
          <p:cNvGrpSpPr/>
          <p:nvPr/>
        </p:nvGrpSpPr>
        <p:grpSpPr>
          <a:xfrm>
            <a:off x="1758408" y="682751"/>
            <a:ext cx="8675183" cy="6145358"/>
            <a:chOff x="3589274" y="830713"/>
            <a:chExt cx="8675183" cy="614535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0EFAABF-EC08-2652-9FBD-650AD2FA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9274" y="1245364"/>
              <a:ext cx="8675183" cy="573070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381D66B4-234C-F95A-4182-394211386D81}"/>
                </a:ext>
              </a:extLst>
            </p:cNvPr>
            <p:cNvSpPr txBox="1"/>
            <p:nvPr/>
          </p:nvSpPr>
          <p:spPr>
            <a:xfrm>
              <a:off x="3661732" y="830713"/>
              <a:ext cx="8530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39 – (6.9) Página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3745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A08ACD5-29E7-C15C-A65E-14F5CB45DDFB}"/>
              </a:ext>
            </a:extLst>
          </p:cNvPr>
          <p:cNvGrpSpPr/>
          <p:nvPr/>
        </p:nvGrpSpPr>
        <p:grpSpPr>
          <a:xfrm>
            <a:off x="2957999" y="682751"/>
            <a:ext cx="6276002" cy="6133013"/>
            <a:chOff x="2957999" y="539640"/>
            <a:chExt cx="6276002" cy="61330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4EDBBCD7-96D1-AE0E-6CB5-4099224E5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7999" y="908972"/>
              <a:ext cx="6108034" cy="576368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8A39015-9AD5-F08F-7036-23583535C15F}"/>
                </a:ext>
              </a:extLst>
            </p:cNvPr>
            <p:cNvSpPr txBox="1"/>
            <p:nvPr/>
          </p:nvSpPr>
          <p:spPr>
            <a:xfrm>
              <a:off x="2957999" y="539640"/>
              <a:ext cx="6276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40 – (6.8) Página de salas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4931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D54BFCE-10B2-5D36-4C6E-D9F5BDC15BE6}"/>
              </a:ext>
            </a:extLst>
          </p:cNvPr>
          <p:cNvGrpSpPr/>
          <p:nvPr/>
        </p:nvGrpSpPr>
        <p:grpSpPr>
          <a:xfrm>
            <a:off x="3309991" y="682751"/>
            <a:ext cx="5572017" cy="6090324"/>
            <a:chOff x="6636006" y="694880"/>
            <a:chExt cx="5572017" cy="6090324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9A80BDF-E44D-13B4-F26E-3B3DD650F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6006" y="1076342"/>
              <a:ext cx="5486039" cy="570886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99D561D-F396-A959-9880-EF4A7F4E3940}"/>
                </a:ext>
              </a:extLst>
            </p:cNvPr>
            <p:cNvSpPr txBox="1"/>
            <p:nvPr/>
          </p:nvSpPr>
          <p:spPr>
            <a:xfrm>
              <a:off x="6652029" y="694880"/>
              <a:ext cx="555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41 – (6.10) Página de alunos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54551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Ferramentas disponíveis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B150EF-F7D0-B722-2CF6-467D330D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Tempo de elaboração das grades</a:t>
            </a:r>
          </a:p>
          <a:p>
            <a:pPr lvl="1"/>
            <a:r>
              <a:rPr lang="pt-BR" dirty="0"/>
              <a:t>Alteração de calendários acadêmicos futuros: colegiado acadêmico e câmaras</a:t>
            </a:r>
          </a:p>
          <a:p>
            <a:r>
              <a:rPr lang="pt-BR" dirty="0"/>
              <a:t>Alteração de horários posterior à matrícula dos alunos </a:t>
            </a:r>
          </a:p>
          <a:p>
            <a:pPr lvl="1"/>
            <a:r>
              <a:rPr lang="pt-BR" dirty="0"/>
              <a:t>Anuência dos estudantes</a:t>
            </a:r>
          </a:p>
          <a:p>
            <a:pPr lvl="1"/>
            <a:r>
              <a:rPr lang="pt-BR" dirty="0"/>
              <a:t>Descarte de turma em horário antigo</a:t>
            </a:r>
          </a:p>
          <a:p>
            <a:pPr lvl="2"/>
            <a:r>
              <a:rPr lang="pt-BR" dirty="0"/>
              <a:t>Limitado pelo prazo de criação de turmas</a:t>
            </a:r>
          </a:p>
          <a:p>
            <a:r>
              <a:rPr lang="pt-BR" dirty="0"/>
              <a:t>Proposta de mudança na gestão de horários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8C5EFE-AA9E-8D23-FF10-AE4D3221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000" y="2228637"/>
            <a:ext cx="5465993" cy="458796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DD766D6-C4A9-81A1-B3D0-EDEE0E6B912D}"/>
              </a:ext>
            </a:extLst>
          </p:cNvPr>
          <p:cNvSpPr txBox="1"/>
          <p:nvPr/>
        </p:nvSpPr>
        <p:spPr>
          <a:xfrm>
            <a:off x="5735996" y="1908916"/>
            <a:ext cx="645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31 – (Tabela 6.4) Calendário Acadêmico de 2023 - Alterado</a:t>
            </a:r>
          </a:p>
        </p:txBody>
      </p:sp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6563513" cy="2340411"/>
          </a:xfrm>
        </p:spPr>
        <p:txBody>
          <a:bodyPr anchor="t">
            <a:normAutofit/>
          </a:bodyPr>
          <a:lstStyle/>
          <a:p>
            <a:r>
              <a:rPr lang="pt-BR" sz="2800" dirty="0"/>
              <a:t>Problema existente</a:t>
            </a:r>
          </a:p>
          <a:p>
            <a:r>
              <a:rPr lang="pt-BR" sz="2800" dirty="0"/>
              <a:t>Sucessos prévios de artigos anteriores</a:t>
            </a:r>
          </a:p>
          <a:p>
            <a:r>
              <a:rPr lang="pt-BR" sz="2800" dirty="0"/>
              <a:t>Necessidade de soluções específicas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26340D-3F0A-D96B-2984-45271F7C90C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1.4: Justificativas</a:t>
            </a:r>
          </a:p>
        </p:txBody>
      </p:sp>
    </p:spTree>
    <p:extLst>
      <p:ext uri="{BB962C8B-B14F-4D97-AF65-F5344CB8AC3E}">
        <p14:creationId xmlns:p14="http://schemas.microsoft.com/office/powerpoint/2010/main" val="10941960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F2CE7-8DB7-183D-CD4E-5F7B9C98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Área de pesquisa vasta, antiga e sem resolução definitiva</a:t>
            </a:r>
          </a:p>
          <a:p>
            <a:r>
              <a:rPr lang="pt-BR" dirty="0"/>
              <a:t>Estudo sobre a sequência da criação das grades horárias na UENF</a:t>
            </a:r>
          </a:p>
          <a:p>
            <a:pPr lvl="1"/>
            <a:r>
              <a:rPr lang="pt-BR" dirty="0"/>
              <a:t>Entrevistas: direção, coordenação, chefia, SECACAD, Acadêmico</a:t>
            </a:r>
          </a:p>
          <a:p>
            <a:pPr lvl="1"/>
            <a:r>
              <a:rPr lang="pt-BR" dirty="0"/>
              <a:t>Divergências teóricas e práticas</a:t>
            </a:r>
          </a:p>
          <a:p>
            <a:pPr lvl="1"/>
            <a:r>
              <a:rPr lang="pt-BR" dirty="0"/>
              <a:t>Formulário de pesquisa</a:t>
            </a:r>
          </a:p>
          <a:p>
            <a:r>
              <a:rPr lang="pt-BR" dirty="0"/>
              <a:t>Modelo do problema na UENF</a:t>
            </a:r>
          </a:p>
          <a:p>
            <a:r>
              <a:rPr lang="pt-BR" dirty="0"/>
              <a:t>Desenvolvimento de sistema de suporte à decisão</a:t>
            </a:r>
          </a:p>
          <a:p>
            <a:pPr lvl="1"/>
            <a:r>
              <a:rPr lang="pt-BR" dirty="0"/>
              <a:t>Unificar o processo de coleta de informações</a:t>
            </a:r>
          </a:p>
          <a:p>
            <a:pPr lvl="1"/>
            <a:r>
              <a:rPr lang="pt-BR" dirty="0"/>
              <a:t>Criação de grade horária inicial ao curso de Ciência da Computação</a:t>
            </a:r>
          </a:p>
          <a:p>
            <a:pPr lvl="1"/>
            <a:r>
              <a:rPr lang="pt-BR" dirty="0"/>
              <a:t>Análise de conflitos nas turmas cadastradas</a:t>
            </a:r>
          </a:p>
          <a:p>
            <a:pPr lvl="1"/>
            <a:r>
              <a:rPr lang="pt-BR" dirty="0"/>
              <a:t>Análise histórica dos dados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1EA6E-365E-C921-8A30-6BB47FFC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Desenvolver as tarefas criadas no GitHub Projects</a:t>
            </a:r>
          </a:p>
          <a:p>
            <a:pPr lvl="1"/>
            <a:r>
              <a:rPr lang="pt-BR" dirty="0"/>
              <a:t>Heurísticas</a:t>
            </a:r>
          </a:p>
          <a:p>
            <a:pPr lvl="1"/>
            <a:r>
              <a:rPr lang="pt-BR" dirty="0"/>
              <a:t>Solução Inicial</a:t>
            </a:r>
          </a:p>
          <a:p>
            <a:pPr lvl="1"/>
            <a:r>
              <a:rPr lang="pt-BR" dirty="0"/>
              <a:t>Integração com o Sistema Acadêmico</a:t>
            </a:r>
          </a:p>
          <a:p>
            <a:pPr lvl="1"/>
            <a:r>
              <a:rPr lang="pt-BR" dirty="0"/>
              <a:t>Interface</a:t>
            </a:r>
          </a:p>
          <a:p>
            <a:r>
              <a:rPr lang="pt-BR" dirty="0"/>
              <a:t>Aprimorar o modelo atual utilizado</a:t>
            </a:r>
          </a:p>
          <a:p>
            <a:r>
              <a:rPr lang="pt-BR" dirty="0"/>
              <a:t>Analisar melhorias gerais ao sistema atual</a:t>
            </a:r>
          </a:p>
          <a:p>
            <a:r>
              <a:rPr lang="pt-BR" dirty="0"/>
              <a:t>Esperança por aplicações futuras</a:t>
            </a:r>
          </a:p>
          <a:p>
            <a:r>
              <a:rPr lang="pt-BR" dirty="0"/>
              <a:t>Conseguir ajudar as pessoas</a:t>
            </a:r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77500" lnSpcReduction="20000"/>
          </a:bodyPr>
          <a:lstStyle/>
          <a:p>
            <a:pPr algn="just"/>
            <a:r>
              <a:rPr lang="pt-BR" dirty="0"/>
              <a:t>ALENCAR, W. de S. et al.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for </a:t>
            </a:r>
            <a:r>
              <a:rPr lang="pt-BR" dirty="0" err="1"/>
              <a:t>highlighting</a:t>
            </a:r>
            <a:r>
              <a:rPr lang="pt-BR" dirty="0"/>
              <a:t> </a:t>
            </a:r>
            <a:r>
              <a:rPr lang="pt-BR" dirty="0" err="1"/>
              <a:t>conflicts</a:t>
            </a:r>
            <a:r>
              <a:rPr lang="pt-BR" dirty="0"/>
              <a:t> in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. In: BEBIS, G. et al. (Ed.). </a:t>
            </a:r>
            <a:r>
              <a:rPr lang="pt-BR" dirty="0" err="1"/>
              <a:t>Advances</a:t>
            </a:r>
            <a:r>
              <a:rPr lang="pt-BR" dirty="0"/>
              <a:t> in Visual </a:t>
            </a:r>
            <a:r>
              <a:rPr lang="pt-BR" dirty="0" err="1"/>
              <a:t>Computing</a:t>
            </a:r>
            <a:r>
              <a:rPr lang="pt-BR" dirty="0"/>
              <a:t>. </a:t>
            </a:r>
            <a:r>
              <a:rPr lang="pt-BR" dirty="0" err="1"/>
              <a:t>Cham</a:t>
            </a:r>
            <a:r>
              <a:rPr lang="pt-BR" dirty="0"/>
              <a:t>: Springer International </a:t>
            </a:r>
            <a:r>
              <a:rPr lang="pt-BR" dirty="0" err="1"/>
              <a:t>Publishing</a:t>
            </a:r>
            <a:r>
              <a:rPr lang="pt-BR" dirty="0"/>
              <a:t>, 2019. v. 11844, p. 275–288. ISBN 978-3-030-33719-3 978-3-030-33720-9.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https://doi.org/10.1007/978-3-030-33720-9_21. Acesso em: 25/04/2024. Citado na página 11.</a:t>
            </a:r>
          </a:p>
          <a:p>
            <a:pPr algn="just"/>
            <a:r>
              <a:rPr lang="pt-BR" dirty="0"/>
              <a:t>ALENCAR, W. de S. et al. Visualization </a:t>
            </a:r>
            <a:r>
              <a:rPr lang="pt-BR" dirty="0" err="1"/>
              <a:t>methods</a:t>
            </a:r>
            <a:r>
              <a:rPr lang="pt-BR" dirty="0"/>
              <a:t> for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: A </a:t>
            </a:r>
            <a:r>
              <a:rPr lang="pt-BR" dirty="0" err="1"/>
              <a:t>systematic</a:t>
            </a:r>
            <a:r>
              <a:rPr lang="pt-BR" dirty="0"/>
              <a:t> review of </a:t>
            </a:r>
            <a:r>
              <a:rPr lang="pt-BR" dirty="0" err="1"/>
              <a:t>literature</a:t>
            </a:r>
            <a:r>
              <a:rPr lang="pt-BR" dirty="0"/>
              <a:t>. In: </a:t>
            </a:r>
            <a:r>
              <a:rPr lang="pt-BR" dirty="0" err="1"/>
              <a:t>Proceedings</a:t>
            </a:r>
            <a:r>
              <a:rPr lang="pt-BR" dirty="0"/>
              <a:t> of the 14th International Joint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Vision, Imaging and Computer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 and </a:t>
            </a:r>
            <a:r>
              <a:rPr lang="pt-BR" dirty="0" err="1"/>
              <a:t>Applications</a:t>
            </a:r>
            <a:r>
              <a:rPr lang="pt-BR" dirty="0"/>
              <a:t>. Prague, </a:t>
            </a:r>
            <a:r>
              <a:rPr lang="pt-BR" dirty="0" err="1"/>
              <a:t>Czech</a:t>
            </a:r>
            <a:r>
              <a:rPr lang="pt-BR" dirty="0"/>
              <a:t> </a:t>
            </a:r>
            <a:r>
              <a:rPr lang="pt-BR" dirty="0" err="1"/>
              <a:t>Republic</a:t>
            </a:r>
            <a:r>
              <a:rPr lang="pt-BR" dirty="0"/>
              <a:t>: SCITEPRESS - Science and Technology </a:t>
            </a:r>
            <a:r>
              <a:rPr lang="pt-BR" dirty="0" err="1"/>
              <a:t>Publications</a:t>
            </a:r>
            <a:r>
              <a:rPr lang="pt-BR" dirty="0"/>
              <a:t>, 2019. p. 275–281. ISBN 978-989-758-354-4. Disponível em: https://doi.org/10.5220/0007375802750281. Acesso em: 25/04/2024. Citado 3 vezes nas páginas 7, 10 e 11.</a:t>
            </a:r>
          </a:p>
          <a:p>
            <a:pPr algn="just"/>
            <a:r>
              <a:rPr lang="pt-BR" dirty="0"/>
              <a:t>ANDRE, A.; DINATA, H. </a:t>
            </a:r>
            <a:r>
              <a:rPr lang="pt-BR" dirty="0" err="1"/>
              <a:t>Interaction</a:t>
            </a:r>
            <a:r>
              <a:rPr lang="pt-BR" dirty="0"/>
              <a:t> design to </a:t>
            </a:r>
            <a:r>
              <a:rPr lang="pt-BR" dirty="0" err="1"/>
              <a:t>enhance</a:t>
            </a:r>
            <a:r>
              <a:rPr lang="pt-BR" dirty="0"/>
              <a:t> ux of university timetable </a:t>
            </a:r>
            <a:r>
              <a:rPr lang="pt-BR" dirty="0" err="1"/>
              <a:t>plotting</a:t>
            </a:r>
            <a:r>
              <a:rPr lang="pt-BR" dirty="0"/>
              <a:t> system </a:t>
            </a:r>
            <a:r>
              <a:rPr lang="pt-BR" dirty="0" err="1"/>
              <a:t>on</a:t>
            </a:r>
            <a:r>
              <a:rPr lang="pt-BR" dirty="0"/>
              <a:t> mobile </a:t>
            </a:r>
            <a:r>
              <a:rPr lang="pt-BR" dirty="0" err="1"/>
              <a:t>version</a:t>
            </a:r>
            <a:r>
              <a:rPr lang="pt-BR" dirty="0"/>
              <a:t>. IOP </a:t>
            </a:r>
            <a:r>
              <a:rPr lang="pt-BR" dirty="0" err="1"/>
              <a:t>Conference</a:t>
            </a:r>
            <a:r>
              <a:rPr lang="pt-BR" dirty="0"/>
              <a:t> Series: </a:t>
            </a:r>
            <a:r>
              <a:rPr lang="pt-BR" dirty="0" err="1"/>
              <a:t>Materials</a:t>
            </a:r>
            <a:r>
              <a:rPr lang="pt-BR" dirty="0"/>
              <a:t> Science and Engineering, IOP </a:t>
            </a:r>
            <a:r>
              <a:rPr lang="pt-BR" dirty="0" err="1"/>
              <a:t>Publishing</a:t>
            </a:r>
            <a:r>
              <a:rPr lang="pt-BR" dirty="0"/>
              <a:t>, v. 407, n. 1, p. 8, set. 2018. ISSN 1757-899X. Disponível em: https://doi.org/10.1088/1757-899X/407/1/012174. Acesso em: 25/04/2024. Citado na página 11.</a:t>
            </a:r>
          </a:p>
          <a:p>
            <a:pPr algn="just"/>
            <a:r>
              <a:rPr lang="pt-BR" dirty="0"/>
              <a:t>ARRATIA-MARTINEZ, N. M.; </a:t>
            </a:r>
            <a:r>
              <a:rPr lang="pt-BR" dirty="0" err="1"/>
              <a:t>PADRóN</a:t>
            </a:r>
            <a:r>
              <a:rPr lang="pt-BR" dirty="0"/>
              <a:t>, C. M.; TORRES, P. A. Ávila. University course timetabling problem with professor </a:t>
            </a:r>
            <a:r>
              <a:rPr lang="pt-BR" dirty="0" err="1"/>
              <a:t>assignment</a:t>
            </a:r>
            <a:r>
              <a:rPr lang="pt-BR" dirty="0"/>
              <a:t>. </a:t>
            </a:r>
            <a:r>
              <a:rPr lang="pt-BR" dirty="0" err="1"/>
              <a:t>Mathematical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in Engineering, v. 2021, p. 1–9, jan. 2021. ISSN 1563-5147, 1024-123X. Disponível em: https://doi.org/10.1155/2021/6617177. Acesso em: 25/04/2024. Citado 2 vezes nas páginas 9 e 13.</a:t>
            </a:r>
          </a:p>
          <a:p>
            <a:pPr algn="just"/>
            <a:r>
              <a:rPr lang="pt-BR" dirty="0"/>
              <a:t>BARHAM, A. M.; WESTWOOD, J. B. A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heuristic</a:t>
            </a:r>
            <a:r>
              <a:rPr lang="pt-BR" dirty="0"/>
              <a:t> to </a:t>
            </a:r>
            <a:r>
              <a:rPr lang="pt-BR" dirty="0" err="1"/>
              <a:t>facilitate</a:t>
            </a:r>
            <a:r>
              <a:rPr lang="pt-BR" dirty="0"/>
              <a:t> course timetabling. The </a:t>
            </a:r>
            <a:r>
              <a:rPr lang="pt-BR" dirty="0" err="1"/>
              <a:t>Journal</a:t>
            </a:r>
            <a:r>
              <a:rPr lang="pt-BR" dirty="0"/>
              <a:t> of the </a:t>
            </a:r>
            <a:r>
              <a:rPr lang="pt-BR" dirty="0" err="1"/>
              <a:t>Operational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Society, </a:t>
            </a:r>
            <a:r>
              <a:rPr lang="pt-BR" dirty="0" err="1"/>
              <a:t>Palgrave</a:t>
            </a:r>
            <a:r>
              <a:rPr lang="pt-BR" dirty="0"/>
              <a:t> </a:t>
            </a:r>
            <a:r>
              <a:rPr lang="pt-BR" dirty="0" err="1"/>
              <a:t>Macmillan</a:t>
            </a:r>
            <a:r>
              <a:rPr lang="pt-BR" dirty="0"/>
              <a:t> </a:t>
            </a:r>
            <a:r>
              <a:rPr lang="pt-BR" dirty="0" err="1"/>
              <a:t>Journals</a:t>
            </a:r>
            <a:r>
              <a:rPr lang="pt-BR" dirty="0"/>
              <a:t>, v. 29, n. 11, p. 1055–1060, nov. 1978. ISSN 01605682, 14769360. Disponível em: https://doi.org/10.2307/3009353. Acesso em: 25/04/2024. Citado na página 4.</a:t>
            </a:r>
          </a:p>
          <a:p>
            <a:pPr algn="just"/>
            <a:r>
              <a:rPr lang="pt-BR" dirty="0"/>
              <a:t>BURKE, E. K. et al. </a:t>
            </a:r>
            <a:r>
              <a:rPr lang="pt-BR" dirty="0" err="1"/>
              <a:t>Structured</a:t>
            </a:r>
            <a:r>
              <a:rPr lang="pt-BR" dirty="0"/>
              <a:t> cases in case-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reasoning</a:t>
            </a:r>
            <a:r>
              <a:rPr lang="pt-BR" dirty="0"/>
              <a:t>—</a:t>
            </a:r>
            <a:r>
              <a:rPr lang="pt-BR" dirty="0" err="1"/>
              <a:t>re-using</a:t>
            </a:r>
            <a:r>
              <a:rPr lang="pt-BR" dirty="0"/>
              <a:t> and </a:t>
            </a:r>
            <a:r>
              <a:rPr lang="pt-BR" dirty="0" err="1"/>
              <a:t>adapting</a:t>
            </a:r>
            <a:r>
              <a:rPr lang="pt-BR" dirty="0"/>
              <a:t> cases for </a:t>
            </a:r>
            <a:r>
              <a:rPr lang="pt-BR" dirty="0" err="1"/>
              <a:t>time-tabling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. </a:t>
            </a:r>
            <a:r>
              <a:rPr lang="pt-BR" dirty="0" err="1"/>
              <a:t>Knowledge-Based</a:t>
            </a:r>
            <a:r>
              <a:rPr lang="pt-BR" dirty="0"/>
              <a:t> Systems, v. 13, n. 2-3, p. 159–165, abr. 2000. ISSN 09507051. Disponível em: https://doi.org/10.1016/S0950-7051(00)00057-5. Acesso em: 25/04/2024. Citado na página 13.</a:t>
            </a:r>
          </a:p>
          <a:p>
            <a:pPr algn="just"/>
            <a:r>
              <a:rPr lang="pt-BR" dirty="0"/>
              <a:t>DUNKE, F.; NICKEL, S. A matheuristic for </a:t>
            </a:r>
            <a:r>
              <a:rPr lang="pt-BR" dirty="0" err="1"/>
              <a:t>customized</a:t>
            </a:r>
            <a:r>
              <a:rPr lang="pt-BR" dirty="0"/>
              <a:t> </a:t>
            </a:r>
            <a:r>
              <a:rPr lang="pt-BR" dirty="0" err="1"/>
              <a:t>multi-level</a:t>
            </a:r>
            <a:r>
              <a:rPr lang="pt-BR" dirty="0"/>
              <a:t> </a:t>
            </a:r>
            <a:r>
              <a:rPr lang="pt-BR" dirty="0" err="1"/>
              <a:t>multi-criteria</a:t>
            </a:r>
            <a:r>
              <a:rPr lang="pt-BR" dirty="0"/>
              <a:t> university timetabling. </a:t>
            </a:r>
            <a:r>
              <a:rPr lang="pt-BR" dirty="0" err="1"/>
              <a:t>Annals</a:t>
            </a:r>
            <a:r>
              <a:rPr lang="pt-BR" dirty="0"/>
              <a:t> of </a:t>
            </a:r>
            <a:r>
              <a:rPr lang="pt-BR" dirty="0" err="1"/>
              <a:t>Operations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, p. 1–36, abr. 2023. ISSN 0254-5330, 1572-9338. Disponível em: https://doi.org/10.1007/s10479-023-05325-2. Acesso em: 25/04/2024. Citado na página 13.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dirty="0"/>
              <a:t>MIRANDA, J.; REY, P. A.; ROBLES, J. M. udpskeduler: A web architecture based decision support system for course and classroom scheduling. Decision Support Systems, v. 52, n. 2, p. 505–513, </a:t>
            </a:r>
            <a:r>
              <a:rPr lang="en-US" dirty="0" err="1"/>
              <a:t>jan.</a:t>
            </a:r>
            <a:r>
              <a:rPr lang="en-US" dirty="0"/>
              <a:t> 2012. ISSN 01679236. Disponível em: https://doi.org/10.1016/j.dss.2011.10.011. Acesso em: 25/04/2024. Citado 4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4, 11, 13 e 21.</a:t>
            </a:r>
          </a:p>
          <a:p>
            <a:pPr algn="just"/>
            <a:r>
              <a:rPr lang="en-US" dirty="0"/>
              <a:t>MURRAY, K.; MÜLLER, T.; RUDOVÁ, H. Modeling and solution of a complex university course timetabling problem. In: BURKE, E. K.; RUDOVÁ, H. (Ed.). Practice and Theory of Automated Timetabling VI . Berlin, Heidelberg: Springer Berlin Heidelberg, 2007. v. 3867, p. 189–209. ISBN 978-3-540-77344-3. Series Title: Lecture Notes in Computer Science. Disponível em: https://doi.org/10.1007/978-3-540-77345-0_13. Acesso em: 25/04/2024. Citado na página 11.</a:t>
            </a:r>
          </a:p>
          <a:p>
            <a:pPr algn="just"/>
            <a:r>
              <a:rPr lang="en-US" dirty="0"/>
              <a:t>PIECHOWIAK, S.; LAMIH, C. K. Towards a generic object oriented decision support system for university timetabling: an interactive approach. International Journal of Information Technology &amp; Decision Making , v. 3, n. 1, p. 179–208, 2004. Disponível em: https://doi.org/10.1142/S0219622004000982. Acesso em: 21/05/2024. Citado na página 13.</a:t>
            </a:r>
          </a:p>
          <a:p>
            <a:pPr algn="just"/>
            <a:r>
              <a:rPr lang="en-US" dirty="0"/>
              <a:t>PIERRE, B.; FAIRLEY, R. E.; SOCIETY, I. C. SWEBOK: Guide to the Software Engineering Body of Knowledge. Version 3.0. Washington, DC, USA: IEEE Computer Society Press, 2014. OCLC: 880350861. ISBN 978-0769551661. Disponível em: https://ieeecs-media.computer.org/media/education/swebok/swebok-v3.pdf. Acesso em: 25/04/2024. Citado na página 6.</a:t>
            </a:r>
          </a:p>
          <a:p>
            <a:pPr algn="just"/>
            <a:r>
              <a:rPr lang="en-US" dirty="0"/>
              <a:t>POULSEN, C. J. B.; BANDEIRA, D. L. </a:t>
            </a:r>
            <a:r>
              <a:rPr lang="en-US" dirty="0" err="1"/>
              <a:t>Desenvolvimento</a:t>
            </a:r>
            <a:r>
              <a:rPr lang="en-US" dirty="0"/>
              <a:t> de um </a:t>
            </a:r>
            <a:r>
              <a:rPr lang="en-US" dirty="0" err="1"/>
              <a:t>Modelo</a:t>
            </a:r>
            <a:r>
              <a:rPr lang="en-US" dirty="0"/>
              <a:t> para o School Timetabling Problem </a:t>
            </a:r>
            <a:r>
              <a:rPr lang="en-US" dirty="0" err="1"/>
              <a:t>Baseado</a:t>
            </a:r>
            <a:r>
              <a:rPr lang="en-US" dirty="0"/>
              <a:t> na Meta-</a:t>
            </a:r>
            <a:r>
              <a:rPr lang="en-US" dirty="0" err="1"/>
              <a:t>Heurística</a:t>
            </a:r>
            <a:r>
              <a:rPr lang="en-US" dirty="0"/>
              <a:t> Simulated Annealing. Dissertação (</a:t>
            </a:r>
            <a:r>
              <a:rPr lang="en-US" dirty="0" err="1"/>
              <a:t>Mestrado</a:t>
            </a:r>
            <a:r>
              <a:rPr lang="en-US" dirty="0"/>
              <a:t>), </a:t>
            </a:r>
            <a:r>
              <a:rPr lang="en-US" dirty="0" err="1"/>
              <a:t>fev</a:t>
            </a:r>
            <a:r>
              <a:rPr lang="en-US" dirty="0"/>
              <a:t>. 2012. Disponível em: http://hdl.handle.net/10183/39522. Acesso em: 25/04/2024. Citado na página 8.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3296253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20000"/>
          </a:bodyPr>
          <a:lstStyle/>
          <a:p>
            <a:pPr algn="just"/>
            <a:r>
              <a:rPr lang="pt-BR" dirty="0"/>
              <a:t>SANTOS, S. C. dos. Heurística para o problema da programação de horário: estudo de caso do curso de ciência da computação da Universidade Estadual do Norte Fluminense. Tese de Bacharelado — Universidade Estadual do Norte Fluminense, Campos dos Goytacazes, RJ, set. 2013. Citado 2 vezes nas páginas 12 e 25.</a:t>
            </a:r>
          </a:p>
          <a:p>
            <a:pPr algn="just"/>
            <a:r>
              <a:rPr lang="pt-BR" dirty="0"/>
              <a:t>SILVEIRA, R. C. da. Métodos heurísticos na resolução do Problema de Programação de Horários. Tese de Bacharelado — Universidade Estadual do Norte Fluminense, Campos dos Goytacazes, RJ, dez. 2014. Citado 2 vezes nas páginas 12 e 25.</a:t>
            </a:r>
          </a:p>
          <a:p>
            <a:pPr algn="just"/>
            <a:r>
              <a:rPr lang="pt-BR" dirty="0"/>
              <a:t>SOUZA, M. J. F. Programação de horários em escolas: uma aproximação por </a:t>
            </a:r>
            <a:r>
              <a:rPr lang="pt-BR" dirty="0" err="1"/>
              <a:t>metaheurísticas</a:t>
            </a:r>
            <a:r>
              <a:rPr lang="pt-BR" dirty="0"/>
              <a:t>. Tese (Doutorado) — Universidade Federal do Rio de Janeiro, dez. 2000. Disponível em: https://www.cos.ufrj.br/</a:t>
            </a:r>
            <a:r>
              <a:rPr lang="pt-BR" dirty="0" err="1"/>
              <a:t>uploadfile</a:t>
            </a:r>
            <a:r>
              <a:rPr lang="pt-BR" dirty="0"/>
              <a:t>/1364834833.pdf. Acesso em: 21/05/2024. Citado na página 13.</a:t>
            </a:r>
          </a:p>
          <a:p>
            <a:pPr algn="just"/>
            <a:r>
              <a:rPr lang="pt-BR" dirty="0"/>
              <a:t>THOMAS, J. J.; KHADER, A. T.; BELATON, B. Visualization </a:t>
            </a:r>
            <a:r>
              <a:rPr lang="pt-BR" dirty="0" err="1"/>
              <a:t>techniques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the examination timetabling </a:t>
            </a:r>
            <a:r>
              <a:rPr lang="pt-BR" dirty="0" err="1"/>
              <a:t>pre-processing</a:t>
            </a:r>
            <a:r>
              <a:rPr lang="pt-BR" dirty="0"/>
              <a:t> data. In: 2009 </a:t>
            </a:r>
            <a:r>
              <a:rPr lang="pt-BR" dirty="0" err="1"/>
              <a:t>Sixth</a:t>
            </a:r>
            <a:r>
              <a:rPr lang="pt-BR" dirty="0"/>
              <a:t> International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</a:t>
            </a:r>
            <a:r>
              <a:rPr lang="pt-BR" dirty="0" err="1"/>
              <a:t>Graphics</a:t>
            </a:r>
            <a:r>
              <a:rPr lang="pt-BR" dirty="0"/>
              <a:t>, Imaging and Visualization. Tianjin, China: IEEE, 2009. p. 454–458. ISBN 978-0-7695-3789-4. Disponível em: https://doi.org/10.1109/CGIV.2009.23. Acesso em: 25/04/2024. Citado na página 4.</a:t>
            </a:r>
          </a:p>
          <a:p>
            <a:pPr algn="just"/>
            <a:r>
              <a:rPr lang="pt-BR" dirty="0"/>
              <a:t>UENF, U. Estatuto. Universidade Estadual do Norte Fluminense Darcy Ribeiro, 2002. 36 p. Disponível em: https://uenf.br/UENF_ARQUIVOS/Downloads/REITORIA_ 1360_1101117875.pdf. Acesso em: 04/05/2024.</a:t>
            </a:r>
          </a:p>
          <a:p>
            <a:pPr algn="just"/>
            <a:r>
              <a:rPr lang="pt-BR" dirty="0"/>
              <a:t>Citado na página 14. UENF, U. Projeto Pedagógico do Curso de Ciência da Computação (Modalidade Bacharelado) - 2005. Universidade Estadual do Norte Fluminense Darcy Ribeiro, 2005. 37 p. Comissão para Elaboração da Proposta de Criação do Curso de Graduação em Computação e Informática do CCT. Também disponível em: https://www.academia.edu/2584459. Disponível em: https://doi.org/10.13140/RG.2.2.28825.01127. Acesso em: 04/05/2024. Citado na página 14.</a:t>
            </a:r>
          </a:p>
          <a:p>
            <a:pPr algn="just"/>
            <a:r>
              <a:rPr lang="pt-BR" dirty="0"/>
              <a:t>UENF, U. Regimento Geral da Graduação. Universidade Estadual do Norte Fluminense Darcy Ribeiro, 2012. 59 p. Disponível em: https://uenf.br/reitoria/secacad/files/2012/08/ Regimento-atualizado-2016-2.pdf. Acesso em: 04/05/2024. Citado na página 14.</a:t>
            </a:r>
          </a:p>
          <a:p>
            <a:pPr algn="just"/>
            <a:r>
              <a:rPr lang="pt-BR" dirty="0"/>
              <a:t>UENF, U. Matriz Curricular - Curso de Ciência da Computação. Universidade Estadual do Norte Fluminense Darcy Ribeiro, 2015. 1 p. Coordenação de Ciência da Computação. Disponível em: https://cc.uenf.br/arquivos/2014-gradeCurricularComputacao.pdf. Acesso em: 04/05/2024. Citado na página 14.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2466495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10000"/>
          </a:bodyPr>
          <a:lstStyle/>
          <a:p>
            <a:pPr algn="just"/>
            <a:r>
              <a:rPr lang="pt-BR" dirty="0"/>
              <a:t>UENF, U. Projeto Pedagógico do Curso de Ciência da Computação (Modalidade Bacharelado) - 2015. Universidade Estadual do Norte Fluminense Darcy Ribeiro, 2015. Direção Administrativa e Acadêmica da UENF/CCT. Citado na página 14.</a:t>
            </a:r>
          </a:p>
          <a:p>
            <a:pPr algn="just"/>
            <a:r>
              <a:rPr lang="pt-BR" dirty="0"/>
              <a:t>UENF, U. Projeto Pedagógico do Curso de Ciência da Computação (Modalidade Bacharelado) - 2022. Universidade Estadual do Norte Fluminense Darcy Ribeiro, 2022. 128 p. Direção Administrativa e Acadêmica da UENF/CCT. Disponível em: https: //uenf.br/</a:t>
            </a:r>
            <a:r>
              <a:rPr lang="pt-BR" dirty="0" err="1"/>
              <a:t>graduacao</a:t>
            </a:r>
            <a:r>
              <a:rPr lang="pt-BR" dirty="0"/>
              <a:t>/wp-content/uploads/2024/01/PPC_Ciencia_da_Computacao.pdf. Acesso em: 04/05/2024. Citado na página 14.</a:t>
            </a:r>
          </a:p>
          <a:p>
            <a:pPr algn="just"/>
            <a:r>
              <a:rPr lang="pt-BR" dirty="0"/>
              <a:t>UENF, U. et al. Regimento da Câmara de Graduação da UENF. Universidade Estadual do Norte Fluminense Darcy Ribeiro, 2019. 17 p. Disponível em: https://uenf.br/</a:t>
            </a:r>
            <a:r>
              <a:rPr lang="pt-BR" dirty="0" err="1"/>
              <a:t>graduacao</a:t>
            </a:r>
            <a:r>
              <a:rPr lang="pt-BR" dirty="0"/>
              <a:t>/wp-content/uploads/2019/10/RegimentoGraduacao2019.pdf. Acesso em: 04/05/2024. Citado na página 14.</a:t>
            </a:r>
          </a:p>
          <a:p>
            <a:pPr algn="just"/>
            <a:r>
              <a:rPr lang="pt-BR" dirty="0"/>
              <a:t>UENF, U.; CONSUNI, C. Regimento Geral da UENF. Universidade Estadual do Norte Fluminense Darcy Ribeiro, 2006. 25 p. Disponível em: https://uenf.br/dga/grh/files/ 2016/06/Pessoal.Regimento-interno.pdf. Acesso em: 04/05/2024. Citado na página 14.</a:t>
            </a:r>
          </a:p>
          <a:p>
            <a:pPr algn="just"/>
            <a:r>
              <a:rPr lang="pt-BR" dirty="0"/>
              <a:t>UENF, U.; CONSUNI, C. Plano de Desenvolvimento </a:t>
            </a:r>
            <a:r>
              <a:rPr lang="pt-BR" dirty="0" err="1"/>
              <a:t>Insitucional</a:t>
            </a:r>
            <a:r>
              <a:rPr lang="pt-BR" dirty="0"/>
              <a:t> 2023-2027. Universidade Estadual do Norte Fluminense Darcy Ribeiro, 2023. 144 p. Disponível em: https://uenf. </a:t>
            </a:r>
            <a:r>
              <a:rPr lang="pt-BR" dirty="0" err="1"/>
              <a:t>br</a:t>
            </a:r>
            <a:r>
              <a:rPr lang="pt-BR" dirty="0"/>
              <a:t>/portal/wp-content/uploads/2023/12/Minuta-PDI-2023-2027-FinalRev-08-12-1.pdf. Acesso em: 04/05/2024. Citado na página 14.</a:t>
            </a:r>
          </a:p>
          <a:p>
            <a:pPr algn="just"/>
            <a:r>
              <a:rPr lang="pt-BR" dirty="0"/>
              <a:t>UENF, U.; PROGRAD, P. Normas da Graduação. Universidade Estadual do Norte Fluminense Darcy Ribeiro, 2019. 107 p. Disponível em: https://uenf.br/graduacao/ wp-content/uploads/2019/12/NormasGraduacaoRESCOLAC07_2019.pdf. Acesso em: 04/05/2024. Citado na página 14.</a:t>
            </a:r>
          </a:p>
          <a:p>
            <a:pPr algn="just"/>
            <a:r>
              <a:rPr lang="pt-BR" dirty="0"/>
              <a:t>WREN, A. Scheduling, timetabling and </a:t>
            </a:r>
            <a:r>
              <a:rPr lang="pt-BR" dirty="0" err="1"/>
              <a:t>rostering</a:t>
            </a:r>
            <a:r>
              <a:rPr lang="pt-BR" dirty="0"/>
              <a:t> — a </a:t>
            </a:r>
            <a:r>
              <a:rPr lang="pt-BR" dirty="0" err="1"/>
              <a:t>special</a:t>
            </a:r>
            <a:r>
              <a:rPr lang="pt-BR" dirty="0"/>
              <a:t> </a:t>
            </a:r>
            <a:r>
              <a:rPr lang="pt-BR" dirty="0" err="1"/>
              <a:t>relationship</a:t>
            </a:r>
            <a:r>
              <a:rPr lang="pt-BR" dirty="0"/>
              <a:t>? In: GOOS, G. et al. (Ed.). </a:t>
            </a:r>
            <a:r>
              <a:rPr lang="pt-BR" dirty="0" err="1"/>
              <a:t>Practice</a:t>
            </a:r>
            <a:r>
              <a:rPr lang="pt-BR" dirty="0"/>
              <a:t> and </a:t>
            </a:r>
            <a:r>
              <a:rPr lang="pt-BR" dirty="0" err="1"/>
              <a:t>Theory</a:t>
            </a:r>
            <a:r>
              <a:rPr lang="pt-BR" dirty="0"/>
              <a:t> of </a:t>
            </a:r>
            <a:r>
              <a:rPr lang="pt-BR" dirty="0" err="1"/>
              <a:t>Automated</a:t>
            </a:r>
            <a:r>
              <a:rPr lang="pt-BR" dirty="0"/>
              <a:t> Timetabling. Berlin, Heidelberg: Springer Berlin Heidelberg, 1996, (</a:t>
            </a:r>
            <a:r>
              <a:rPr lang="pt-BR" dirty="0" err="1"/>
              <a:t>Lecture</a:t>
            </a:r>
            <a:r>
              <a:rPr lang="pt-BR" dirty="0"/>
              <a:t> Notes in Computer Science, v. 1153). p. 46–75. ISBN 978-3-540-61794-5 978-3-540-70682-3.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https://doi.org/10.1007/3-540-61794-9_51. Acesso em: 25/04/2024. Citado na página 7.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512765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890121" cy="3649133"/>
          </a:xfrm>
        </p:spPr>
        <p:txBody>
          <a:bodyPr anchor="t">
            <a:normAutofit/>
          </a:bodyPr>
          <a:lstStyle/>
          <a:p>
            <a:r>
              <a:rPr lang="pt-BR" sz="2400" dirty="0"/>
              <a:t>Superar especificidades</a:t>
            </a:r>
          </a:p>
          <a:p>
            <a:pPr lvl="1"/>
            <a:r>
              <a:rPr lang="pt-BR" sz="2000" dirty="0"/>
              <a:t>Pesquisa bibliográfica com foco nas abordagens qualitativas</a:t>
            </a:r>
          </a:p>
          <a:p>
            <a:pPr lvl="1"/>
            <a:r>
              <a:rPr lang="pt-BR" sz="2000" dirty="0"/>
              <a:t>Desenvolvimento de material de pesquisa</a:t>
            </a:r>
          </a:p>
          <a:p>
            <a:pPr lvl="1"/>
            <a:r>
              <a:rPr lang="pt-BR" sz="2000" dirty="0"/>
              <a:t>Pesquisa exploratória qualitativa e quantitativa</a:t>
            </a:r>
          </a:p>
          <a:p>
            <a:pPr lvl="1"/>
            <a:r>
              <a:rPr lang="pt-BR" sz="2000" dirty="0"/>
              <a:t>Elicitação de requisitos (PIERRE; FAIRLEY; SOCIETY, 2014)</a:t>
            </a:r>
          </a:p>
          <a:p>
            <a:r>
              <a:rPr lang="pt-BR" sz="2400" dirty="0"/>
              <a:t>Modelagem conceitual do sistema</a:t>
            </a:r>
          </a:p>
          <a:p>
            <a:r>
              <a:rPr lang="pt-BR" sz="2400" dirty="0"/>
              <a:t>Desenvolvimento do sistema de suporte 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1.5: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890121" cy="3649133"/>
          </a:xfrm>
        </p:spPr>
        <p:txBody>
          <a:bodyPr anchor="t">
            <a:normAutofit/>
          </a:bodyPr>
          <a:lstStyle/>
          <a:p>
            <a:r>
              <a:rPr lang="pt-BR" sz="2400" dirty="0"/>
              <a:t>X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1.6: Organização</a:t>
            </a:r>
          </a:p>
        </p:txBody>
      </p:sp>
    </p:spTree>
    <p:extLst>
      <p:ext uri="{BB962C8B-B14F-4D97-AF65-F5344CB8AC3E}">
        <p14:creationId xmlns:p14="http://schemas.microsoft.com/office/powerpoint/2010/main" val="39525068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3555</TotalTime>
  <Words>5410</Words>
  <Application>Microsoft Office PowerPoint</Application>
  <PresentationFormat>Widescreen</PresentationFormat>
  <Paragraphs>472</Paragraphs>
  <Slides>76</Slides>
  <Notes>1</Notes>
  <HiddenSlides>4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Modelagem 3.1: Estágios de execução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da Instituição 4.1: a uenf</vt:lpstr>
      <vt:lpstr>Estrutura da Instituição 4.1: a uenf</vt:lpstr>
      <vt:lpstr>Estrutura da Instituição 4.1: a uenf</vt:lpstr>
      <vt:lpstr>Estrutura da Instituição 4.2: Entrevistas</vt:lpstr>
      <vt:lpstr>Estrutura da Instituição 4.2: Entrevistas</vt:lpstr>
      <vt:lpstr>Estrutura da Instituição</vt:lpstr>
      <vt:lpstr>Estrutura da Instituição</vt:lpstr>
      <vt:lpstr>Estrutura da Instituição</vt:lpstr>
      <vt:lpstr>Desenvolvimento 5.1 Projetos anteriores</vt:lpstr>
      <vt:lpstr>Desenvolvimento 5.2 Acesso aos dados acadêmicos</vt:lpstr>
      <vt:lpstr>Desenvolvimento 5.3 prototipagem</vt:lpstr>
      <vt:lpstr>Desenvolvimento 5.3 prototipagem</vt:lpstr>
      <vt:lpstr>Desenvolvimento 5.3 prototipagem</vt:lpstr>
      <vt:lpstr>Desenvolvimento 5.3 prototipagem</vt:lpstr>
      <vt:lpstr>Desenvolvimento 5.3 prototipagem</vt:lpstr>
      <vt:lpstr>Desenvolvimento 5.4 Programação do sistema</vt:lpstr>
      <vt:lpstr>Desenvolvimento 5.4.1 Versão 1.0</vt:lpstr>
      <vt:lpstr>Desenvolvimento 5.4.2 Versão 2.0</vt:lpstr>
      <vt:lpstr>Desenvolvimento 5.4.2 Versão 2.0</vt:lpstr>
      <vt:lpstr>Desenvolvimento 5.4.3 Versão 3.0</vt:lpstr>
      <vt:lpstr>Desenvolvimento 5.4.3 Versão 3.0</vt:lpstr>
      <vt:lpstr>Desenvolvimento 5.4.3 Versão 3.0</vt:lpstr>
      <vt:lpstr>Desenvolvimento 5.5 Solução Inicial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5.6.3 Resolução dos conflitos</vt:lpstr>
      <vt:lpstr>Desenvolvimento 5.7 Preenchimento de dados</vt:lpstr>
      <vt:lpstr>Desenvolvimento 5.8 Próximos Desenvolvimentos</vt:lpstr>
      <vt:lpstr>Experimentos 6.0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6.2: Ferramentas disponíveis</vt:lpstr>
      <vt:lpstr>Conclusões</vt:lpstr>
      <vt:lpstr>Conclusões 7.1: trabalhos futuros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272</cp:revision>
  <dcterms:created xsi:type="dcterms:W3CDTF">2023-05-30T00:17:32Z</dcterms:created>
  <dcterms:modified xsi:type="dcterms:W3CDTF">2024-06-27T18:50:11Z</dcterms:modified>
</cp:coreProperties>
</file>